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629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3F760-D57A-43CE-95BF-30D426029E13}" type="datetimeFigureOut">
              <a:rPr lang="ru-RU" smtClean="0"/>
              <a:t>14.04.2023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16613-04E9-4710-9D1D-DDF6D4270EE5}" type="slidenum">
              <a:rPr lang="ru-RU" smtClean="0"/>
              <a:t>‹#›</a:t>
            </a:fld>
            <a:endParaRPr lang="ru-RU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261641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3F760-D57A-43CE-95BF-30D426029E13}" type="datetimeFigureOut">
              <a:rPr lang="ru-RU" smtClean="0"/>
              <a:t>14.04.2023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16613-04E9-4710-9D1D-DDF6D4270E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70792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3F760-D57A-43CE-95BF-30D426029E13}" type="datetimeFigureOut">
              <a:rPr lang="ru-RU" smtClean="0"/>
              <a:t>14.04.2023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16613-04E9-4710-9D1D-DDF6D4270E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53347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3F760-D57A-43CE-95BF-30D426029E13}" type="datetimeFigureOut">
              <a:rPr lang="ru-RU" smtClean="0"/>
              <a:t>14.04.2023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16613-04E9-4710-9D1D-DDF6D4270EE5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132051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3F760-D57A-43CE-95BF-30D426029E13}" type="datetimeFigureOut">
              <a:rPr lang="ru-RU" smtClean="0"/>
              <a:t>14.04.2023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16613-04E9-4710-9D1D-DDF6D4270E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07121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3F760-D57A-43CE-95BF-30D426029E13}" type="datetimeFigureOut">
              <a:rPr lang="ru-RU" smtClean="0"/>
              <a:t>14.04.2023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16613-04E9-4710-9D1D-DDF6D4270EE5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8664907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3F760-D57A-43CE-95BF-30D426029E13}" type="datetimeFigureOut">
              <a:rPr lang="ru-RU" smtClean="0"/>
              <a:t>14.04.2023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16613-04E9-4710-9D1D-DDF6D4270E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280562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3F760-D57A-43CE-95BF-30D426029E13}" type="datetimeFigureOut">
              <a:rPr lang="ru-RU" smtClean="0"/>
              <a:t>14.04.2023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16613-04E9-4710-9D1D-DDF6D4270E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131473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3F760-D57A-43CE-95BF-30D426029E13}" type="datetimeFigureOut">
              <a:rPr lang="ru-RU" smtClean="0"/>
              <a:t>14.04.2023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16613-04E9-4710-9D1D-DDF6D4270E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27084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3F760-D57A-43CE-95BF-30D426029E13}" type="datetimeFigureOut">
              <a:rPr lang="ru-RU" smtClean="0"/>
              <a:t>14.04.2023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16613-04E9-4710-9D1D-DDF6D4270E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43476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3F760-D57A-43CE-95BF-30D426029E13}" type="datetimeFigureOut">
              <a:rPr lang="ru-RU" smtClean="0"/>
              <a:t>14.04.2023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16613-04E9-4710-9D1D-DDF6D4270E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8870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3F760-D57A-43CE-95BF-30D426029E13}" type="datetimeFigureOut">
              <a:rPr lang="ru-RU" smtClean="0"/>
              <a:t>14.04.2023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16613-04E9-4710-9D1D-DDF6D4270E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24029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3F760-D57A-43CE-95BF-30D426029E13}" type="datetimeFigureOut">
              <a:rPr lang="ru-RU" smtClean="0"/>
              <a:t>14.04.2023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16613-04E9-4710-9D1D-DDF6D4270E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63964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3F760-D57A-43CE-95BF-30D426029E13}" type="datetimeFigureOut">
              <a:rPr lang="ru-RU" smtClean="0"/>
              <a:t>14.04.2023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16613-04E9-4710-9D1D-DDF6D4270E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91021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3F760-D57A-43CE-95BF-30D426029E13}" type="datetimeFigureOut">
              <a:rPr lang="ru-RU" smtClean="0"/>
              <a:t>14.04.2023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16613-04E9-4710-9D1D-DDF6D4270E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33841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3F760-D57A-43CE-95BF-30D426029E13}" type="datetimeFigureOut">
              <a:rPr lang="ru-RU" smtClean="0"/>
              <a:t>14.04.2023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16613-04E9-4710-9D1D-DDF6D4270E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69343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3F760-D57A-43CE-95BF-30D426029E13}" type="datetimeFigureOut">
              <a:rPr lang="ru-RU" smtClean="0"/>
              <a:t>14.04.2023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16613-04E9-4710-9D1D-DDF6D4270E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01865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24C3F760-D57A-43CE-95BF-30D426029E13}" type="datetimeFigureOut">
              <a:rPr lang="ru-RU" smtClean="0"/>
              <a:t>14.04.2023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05616613-04E9-4710-9D1D-DDF6D4270E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627314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  <p:sldLayoutId id="2147483698" r:id="rId14"/>
    <p:sldLayoutId id="2147483699" r:id="rId15"/>
    <p:sldLayoutId id="2147483700" r:id="rId16"/>
    <p:sldLayoutId id="2147483701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4212" y="4864608"/>
            <a:ext cx="6400800" cy="926592"/>
          </a:xfrm>
        </p:spPr>
        <p:txBody>
          <a:bodyPr/>
          <a:lstStyle/>
          <a:p>
            <a:r>
              <a:rPr lang="ru-RU" dirty="0" smtClean="0"/>
              <a:t>2022-23 учебный год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997657" y="1397246"/>
            <a:ext cx="7481367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800" b="1" dirty="0" smtClean="0">
                <a:latin typeface="Bookman Old Style" panose="02050604050505020204" pitchFamily="18" charset="0"/>
              </a:rPr>
              <a:t>Итоги </a:t>
            </a:r>
            <a:r>
              <a:rPr lang="ru-RU" sz="4800" b="1" dirty="0" err="1" smtClean="0">
                <a:latin typeface="Bookman Old Style" panose="02050604050505020204" pitchFamily="18" charset="0"/>
              </a:rPr>
              <a:t>профориентационных</a:t>
            </a:r>
            <a:r>
              <a:rPr lang="ru-RU" sz="4800" b="1" dirty="0" smtClean="0">
                <a:latin typeface="Bookman Old Style" panose="02050604050505020204" pitchFamily="18" charset="0"/>
              </a:rPr>
              <a:t> мероприятий</a:t>
            </a:r>
            <a:endParaRPr lang="ru-RU" sz="4800" b="1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64882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10800652" cy="1507067"/>
          </a:xfrm>
        </p:spPr>
        <p:txBody>
          <a:bodyPr>
            <a:normAutofit/>
          </a:bodyPr>
          <a:lstStyle/>
          <a:p>
            <a:r>
              <a:rPr lang="ru-RU" sz="2400" dirty="0">
                <a:latin typeface="Bookman Old Style" panose="02050604050505020204" pitchFamily="18" charset="0"/>
              </a:rPr>
              <a:t>итоги муниципального конкурса семейных презентаций «Трудовые династии»</a:t>
            </a:r>
            <a:endParaRPr lang="ru-RU" sz="2400" dirty="0">
              <a:latin typeface="Bookman Old Style" panose="020506040505050202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05356218"/>
              </p:ext>
            </p:extLst>
          </p:nvPr>
        </p:nvGraphicFramePr>
        <p:xfrm>
          <a:off x="684212" y="374904"/>
          <a:ext cx="10700067" cy="435254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88157"/>
                <a:gridCol w="1862855"/>
                <a:gridCol w="2664492"/>
                <a:gridCol w="3184257"/>
                <a:gridCol w="2600306"/>
              </a:tblGrid>
              <a:tr h="33481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  <a:endParaRPr lang="ru-RU" sz="160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Bookman Old Style" panose="02050604050505020204" pitchFamily="18" charset="0"/>
                        </a:rPr>
                        <a:t>ФИО</a:t>
                      </a:r>
                      <a:endParaRPr lang="ru-RU" sz="160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Bookman Old Style" panose="02050604050505020204" pitchFamily="18" charset="0"/>
                        </a:rPr>
                        <a:t>СОШ</a:t>
                      </a:r>
                      <a:endParaRPr lang="ru-RU" sz="160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Bookman Old Style" panose="02050604050505020204" pitchFamily="18" charset="0"/>
                        </a:rPr>
                        <a:t>номинация</a:t>
                      </a:r>
                      <a:endParaRPr lang="ru-RU" sz="16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Bookman Old Style" panose="02050604050505020204" pitchFamily="18" charset="0"/>
                        </a:rPr>
                        <a:t>результат</a:t>
                      </a:r>
                      <a:endParaRPr lang="ru-RU" sz="16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00443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Bookman Old Style" panose="02050604050505020204" pitchFamily="18" charset="0"/>
                        </a:rPr>
                        <a:t>1</a:t>
                      </a:r>
                      <a:endParaRPr lang="ru-RU" sz="16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Bookman Old Style" panose="02050604050505020204" pitchFamily="18" charset="0"/>
                        </a:rPr>
                        <a:t>Сидякина Софья</a:t>
                      </a:r>
                      <a:endParaRPr lang="ru-RU" sz="160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Bookman Old Style" panose="02050604050505020204" pitchFamily="18" charset="0"/>
                        </a:rPr>
                        <a:t>МБОУ Косицынская СОШ, 10 </a:t>
                      </a:r>
                      <a:r>
                        <a:rPr lang="ru-RU" sz="2000" dirty="0" err="1">
                          <a:effectLst/>
                          <a:latin typeface="Bookman Old Style" panose="02050604050505020204" pitchFamily="18" charset="0"/>
                        </a:rPr>
                        <a:t>кл</a:t>
                      </a:r>
                      <a:r>
                        <a:rPr lang="ru-RU" sz="2000" dirty="0">
                          <a:effectLst/>
                          <a:latin typeface="Bookman Old Style" panose="02050604050505020204" pitchFamily="18" charset="0"/>
                        </a:rPr>
                        <a:t>.</a:t>
                      </a:r>
                      <a:endParaRPr lang="ru-RU" sz="160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Bookman Old Style" panose="02050604050505020204" pitchFamily="18" charset="0"/>
                        </a:rPr>
                        <a:t>«Семейная традиция»</a:t>
                      </a:r>
                      <a:endParaRPr lang="ru-RU" sz="160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Bookman Old Style" panose="02050604050505020204" pitchFamily="18" charset="0"/>
                        </a:rPr>
                        <a:t>Победитель</a:t>
                      </a:r>
                      <a:endParaRPr lang="ru-RU" sz="16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00443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Bookman Old Style" panose="02050604050505020204" pitchFamily="18" charset="0"/>
                        </a:rPr>
                        <a:t>2</a:t>
                      </a:r>
                      <a:endParaRPr lang="ru-RU" sz="16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Bookman Old Style" panose="02050604050505020204" pitchFamily="18" charset="0"/>
                        </a:rPr>
                        <a:t>Плюхаева Алена</a:t>
                      </a:r>
                      <a:endParaRPr lang="ru-RU" sz="160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Bookman Old Style" panose="02050604050505020204" pitchFamily="18" charset="0"/>
                        </a:rPr>
                        <a:t>МБОУ Косицынская СОШ, 5 </a:t>
                      </a:r>
                      <a:r>
                        <a:rPr lang="ru-RU" sz="2000" dirty="0" err="1">
                          <a:effectLst/>
                          <a:latin typeface="Bookman Old Style" panose="02050604050505020204" pitchFamily="18" charset="0"/>
                        </a:rPr>
                        <a:t>кл</a:t>
                      </a:r>
                      <a:r>
                        <a:rPr lang="ru-RU" sz="2000" dirty="0">
                          <a:effectLst/>
                          <a:latin typeface="Bookman Old Style" panose="02050604050505020204" pitchFamily="18" charset="0"/>
                        </a:rPr>
                        <a:t>.</a:t>
                      </a:r>
                      <a:endParaRPr lang="ru-RU" sz="160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Bookman Old Style" panose="02050604050505020204" pitchFamily="18" charset="0"/>
                        </a:rPr>
                        <a:t>«Династия в профессии»</a:t>
                      </a:r>
                      <a:endParaRPr lang="ru-RU" sz="160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Bookman Old Style" panose="02050604050505020204" pitchFamily="18" charset="0"/>
                        </a:rPr>
                        <a:t>Победитель</a:t>
                      </a:r>
                      <a:endParaRPr lang="ru-RU" sz="16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00886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Bookman Old Style" panose="02050604050505020204" pitchFamily="18" charset="0"/>
                        </a:rPr>
                        <a:t>3</a:t>
                      </a:r>
                      <a:endParaRPr lang="ru-RU" sz="16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Bookman Old Style" panose="02050604050505020204" pitchFamily="18" charset="0"/>
                        </a:rPr>
                        <a:t>Чепелева Глафира Григорьевна</a:t>
                      </a:r>
                      <a:endParaRPr lang="ru-RU" sz="16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Bookman Old Style" panose="02050604050505020204" pitchFamily="18" charset="0"/>
                        </a:rPr>
                        <a:t>МБОУ Садовская СОШ, 4 </a:t>
                      </a:r>
                      <a:r>
                        <a:rPr lang="ru-RU" sz="2000" dirty="0" err="1">
                          <a:effectLst/>
                          <a:latin typeface="Bookman Old Style" panose="02050604050505020204" pitchFamily="18" charset="0"/>
                        </a:rPr>
                        <a:t>кл</a:t>
                      </a:r>
                      <a:endParaRPr lang="ru-RU" sz="160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Bookman Old Style" panose="02050604050505020204" pitchFamily="18" charset="0"/>
                        </a:rPr>
                        <a:t>«Семейные династии в развитии региона»</a:t>
                      </a:r>
                      <a:endParaRPr lang="ru-RU" sz="160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Bookman Old Style" panose="02050604050505020204" pitchFamily="18" charset="0"/>
                        </a:rPr>
                        <a:t>Победитель </a:t>
                      </a:r>
                      <a:endParaRPr lang="ru-RU" sz="160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292813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4212" y="5221224"/>
            <a:ext cx="10983532" cy="932688"/>
          </a:xfrm>
        </p:spPr>
        <p:txBody>
          <a:bodyPr>
            <a:normAutofit/>
          </a:bodyPr>
          <a:lstStyle/>
          <a:p>
            <a:r>
              <a:rPr lang="ru-RU" sz="1800" dirty="0" err="1" smtClean="0">
                <a:latin typeface="Bookman Old Style" panose="02050604050505020204" pitchFamily="18" charset="0"/>
              </a:rPr>
              <a:t>профориентационный</a:t>
            </a:r>
            <a:r>
              <a:rPr lang="ru-RU" sz="1800" dirty="0" smtClean="0">
                <a:latin typeface="Bookman Old Style" panose="02050604050505020204" pitchFamily="18" charset="0"/>
              </a:rPr>
              <a:t> </a:t>
            </a:r>
            <a:r>
              <a:rPr lang="ru-RU" sz="1800" dirty="0">
                <a:latin typeface="Bookman Old Style" panose="02050604050505020204" pitchFamily="18" charset="0"/>
              </a:rPr>
              <a:t>курса для учащихся 9 классов «Перспектива» </a:t>
            </a:r>
            <a:endParaRPr lang="ru-RU" sz="1800" dirty="0">
              <a:latin typeface="Bookman Old Style" panose="020506040505050202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64080339"/>
              </p:ext>
            </p:extLst>
          </p:nvPr>
        </p:nvGraphicFramePr>
        <p:xfrm>
          <a:off x="557786" y="384048"/>
          <a:ext cx="10753340" cy="462686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07686"/>
                <a:gridCol w="1361506"/>
                <a:gridCol w="1058475"/>
                <a:gridCol w="1031801"/>
                <a:gridCol w="1085150"/>
                <a:gridCol w="1216393"/>
                <a:gridCol w="1216393"/>
                <a:gridCol w="1059543"/>
                <a:gridCol w="1216393"/>
              </a:tblGrid>
              <a:tr h="232100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Bookman Old Style" panose="02050604050505020204" pitchFamily="18" charset="0"/>
                        </a:rPr>
                        <a:t>Наименование образовательной организации</a:t>
                      </a:r>
                      <a:endParaRPr lang="ru-RU" sz="140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Bookman Old Style" panose="02050604050505020204" pitchFamily="18" charset="0"/>
                        </a:rPr>
                        <a:t>ФИО ответственного педагога</a:t>
                      </a:r>
                      <a:endParaRPr lang="ru-RU" sz="140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Bookman Old Style" panose="02050604050505020204" pitchFamily="18" charset="0"/>
                        </a:rPr>
                        <a:t>Должность</a:t>
                      </a:r>
                      <a:endParaRPr lang="ru-RU" sz="140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Bookman Old Style" panose="02050604050505020204" pitchFamily="18" charset="0"/>
                        </a:rPr>
                        <a:t>Класс/</a:t>
                      </a:r>
                      <a:br>
                        <a:rPr lang="ru-RU" sz="1400" dirty="0">
                          <a:effectLst/>
                          <a:latin typeface="Bookman Old Style" panose="02050604050505020204" pitchFamily="18" charset="0"/>
                        </a:rPr>
                      </a:br>
                      <a:r>
                        <a:rPr lang="ru-RU" sz="1400" dirty="0">
                          <a:effectLst/>
                          <a:latin typeface="Bookman Old Style" panose="02050604050505020204" pitchFamily="18" charset="0"/>
                        </a:rPr>
                        <a:t>литера</a:t>
                      </a:r>
                      <a:endParaRPr lang="ru-RU" sz="140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Bookman Old Style" panose="02050604050505020204" pitchFamily="18" charset="0"/>
                        </a:rPr>
                        <a:t>Кол-во учащихся в классе</a:t>
                      </a:r>
                      <a:endParaRPr lang="ru-RU" sz="140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Bookman Old Style" panose="02050604050505020204" pitchFamily="18" charset="0"/>
                        </a:rPr>
                        <a:t>Проведено уроков по состоянию на </a:t>
                      </a:r>
                      <a:r>
                        <a:rPr lang="ru-RU" sz="1400" u="sng" dirty="0">
                          <a:effectLst/>
                          <a:latin typeface="Bookman Old Style" panose="02050604050505020204" pitchFamily="18" charset="0"/>
                        </a:rPr>
                        <a:t>15.03.2023 г.</a:t>
                      </a:r>
                      <a:endParaRPr lang="ru-RU" sz="140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Bookman Old Style" panose="02050604050505020204" pitchFamily="18" charset="0"/>
                        </a:rPr>
                        <a:t>Общее отношение  учащихся к прошедшим урокам                    (от -3 до +3)</a:t>
                      </a:r>
                      <a:endParaRPr lang="ru-RU" sz="14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Bookman Old Style" panose="02050604050505020204" pitchFamily="18" charset="0"/>
                        </a:rPr>
                        <a:t>Процент учащихся, проявляющих активность              (от 0 до 100)</a:t>
                      </a:r>
                      <a:endParaRPr lang="ru-RU" sz="14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Bookman Old Style" panose="02050604050505020204" pitchFamily="18" charset="0"/>
                        </a:rPr>
                        <a:t>Собственная удовлетворённость уроками                     от -3 до +3</a:t>
                      </a:r>
                      <a:endParaRPr lang="ru-RU" sz="14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15292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Bookman Old Style" panose="02050604050505020204" pitchFamily="18" charset="0"/>
                        </a:rPr>
                        <a:t>МОУ Козьмодемьяновская СОШ</a:t>
                      </a:r>
                      <a:endParaRPr lang="ru-RU" sz="14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Bookman Old Style" panose="02050604050505020204" pitchFamily="18" charset="0"/>
                        </a:rPr>
                        <a:t>Медведева Людмила Владимировна</a:t>
                      </a:r>
                      <a:endParaRPr lang="ru-RU" sz="14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Bookman Old Style" panose="02050604050505020204" pitchFamily="18" charset="0"/>
                        </a:rPr>
                        <a:t>педагог-психолог</a:t>
                      </a:r>
                      <a:endParaRPr lang="ru-RU" sz="14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Bookman Old Style" panose="02050604050505020204" pitchFamily="18" charset="0"/>
                        </a:rPr>
                        <a:t>9А</a:t>
                      </a:r>
                      <a:endParaRPr lang="ru-RU" sz="14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Bookman Old Style" panose="02050604050505020204" pitchFamily="18" charset="0"/>
                        </a:rPr>
                        <a:t>14</a:t>
                      </a:r>
                      <a:endParaRPr lang="ru-RU" sz="140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Bookman Old Style" panose="02050604050505020204" pitchFamily="18" charset="0"/>
                        </a:rPr>
                        <a:t>22</a:t>
                      </a:r>
                      <a:endParaRPr lang="ru-RU" sz="140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Bookman Old Style" panose="02050604050505020204" pitchFamily="18" charset="0"/>
                        </a:rPr>
                        <a:t>2</a:t>
                      </a:r>
                      <a:endParaRPr lang="ru-RU" sz="140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Bookman Old Style" panose="02050604050505020204" pitchFamily="18" charset="0"/>
                        </a:rPr>
                        <a:t>85,7</a:t>
                      </a:r>
                      <a:endParaRPr lang="ru-RU" sz="14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Bookman Old Style" panose="02050604050505020204" pitchFamily="18" charset="0"/>
                        </a:rPr>
                        <a:t>2</a:t>
                      </a:r>
                      <a:endParaRPr lang="ru-RU" sz="14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15292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Bookman Old Style" panose="02050604050505020204" pitchFamily="18" charset="0"/>
                        </a:rPr>
                        <a:t>9Б</a:t>
                      </a:r>
                      <a:endParaRPr lang="ru-RU" sz="140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Bookman Old Style" panose="02050604050505020204" pitchFamily="18" charset="0"/>
                        </a:rPr>
                        <a:t>16</a:t>
                      </a:r>
                      <a:endParaRPr lang="ru-RU" sz="14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Bookman Old Style" panose="02050604050505020204" pitchFamily="18" charset="0"/>
                        </a:rPr>
                        <a:t>22</a:t>
                      </a:r>
                      <a:endParaRPr lang="ru-RU" sz="14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Bookman Old Style" panose="02050604050505020204" pitchFamily="18" charset="0"/>
                        </a:rPr>
                        <a:t>2</a:t>
                      </a:r>
                      <a:endParaRPr lang="ru-RU" sz="140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Bookman Old Style" panose="02050604050505020204" pitchFamily="18" charset="0"/>
                        </a:rPr>
                        <a:t>81</a:t>
                      </a:r>
                      <a:endParaRPr lang="ru-RU" sz="140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Bookman Old Style" panose="02050604050505020204" pitchFamily="18" charset="0"/>
                        </a:rPr>
                        <a:t>2</a:t>
                      </a:r>
                      <a:endParaRPr lang="ru-RU" sz="140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707614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8056" y="5495544"/>
            <a:ext cx="10844784" cy="88696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dirty="0" smtClean="0">
                <a:latin typeface="Bookman Old Style" panose="02050604050505020204" pitchFamily="18" charset="0"/>
              </a:rPr>
              <a:t>муниципальный проект </a:t>
            </a:r>
            <a:r>
              <a:rPr lang="ru-RU" sz="2800" dirty="0">
                <a:latin typeface="Bookman Old Style" panose="02050604050505020204" pitchFamily="18" charset="0"/>
              </a:rPr>
              <a:t>«Профориентация обучающихся «ВЫБОР»</a:t>
            </a:r>
            <a:endParaRPr lang="ru-RU" sz="2800" dirty="0">
              <a:latin typeface="Bookman Old Style" panose="020506040505050202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21111031"/>
              </p:ext>
            </p:extLst>
          </p:nvPr>
        </p:nvGraphicFramePr>
        <p:xfrm>
          <a:off x="448056" y="237743"/>
          <a:ext cx="10881360" cy="526606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47771"/>
                <a:gridCol w="3241701"/>
                <a:gridCol w="1725647"/>
                <a:gridCol w="2346277"/>
                <a:gridCol w="1819964"/>
              </a:tblGrid>
              <a:tr h="42752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Bookman Old Style" panose="02050604050505020204" pitchFamily="18" charset="0"/>
                        </a:rPr>
                        <a:t>Предприятия</a:t>
                      </a:r>
                      <a:endParaRPr lang="ru-RU" sz="110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292" marR="4929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Bookman Old Style" panose="02050604050505020204" pitchFamily="18" charset="0"/>
                        </a:rPr>
                        <a:t>Специальность/профессия</a:t>
                      </a:r>
                      <a:endParaRPr lang="ru-RU" sz="11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292" marR="4929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Bookman Old Style" panose="02050604050505020204" pitchFamily="18" charset="0"/>
                        </a:rPr>
                        <a:t>Форма мероприятия</a:t>
                      </a:r>
                      <a:endParaRPr lang="ru-RU" sz="11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292" marR="4929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Bookman Old Style" panose="02050604050505020204" pitchFamily="18" charset="0"/>
                        </a:rPr>
                        <a:t>Наименование СОШ</a:t>
                      </a:r>
                      <a:endParaRPr lang="ru-RU" sz="11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292" marR="4929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Bookman Old Style" panose="02050604050505020204" pitchFamily="18" charset="0"/>
                        </a:rPr>
                        <a:t>Количество обучающихся</a:t>
                      </a:r>
                      <a:endParaRPr lang="ru-RU" sz="11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292" marR="49292" marT="0" marB="0"/>
                </a:tc>
              </a:tr>
              <a:tr h="87795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Bookman Old Style" panose="02050604050505020204" pitchFamily="18" charset="0"/>
                        </a:rPr>
                        <a:t>ГКУ «ПЧ № 60 Тамбовского района ППС Амурской области»</a:t>
                      </a:r>
                      <a:endParaRPr lang="ru-RU" sz="110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292" marR="4929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Bookman Old Style" panose="02050604050505020204" pitchFamily="18" charset="0"/>
                        </a:rPr>
                        <a:t>пожарная безопасность</a:t>
                      </a:r>
                      <a:endParaRPr lang="ru-RU" sz="140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292" marR="4929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Bookman Old Style" panose="02050604050505020204" pitchFamily="18" charset="0"/>
                        </a:rPr>
                        <a:t>экскурсия</a:t>
                      </a:r>
                      <a:endParaRPr lang="ru-RU" sz="14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292" marR="4929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Bookman Old Style" panose="02050604050505020204" pitchFamily="18" charset="0"/>
                        </a:rPr>
                        <a:t>МОУ Куропатинская СОШ</a:t>
                      </a:r>
                      <a:endParaRPr lang="ru-RU" sz="14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292" marR="4929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Bookman Old Style" panose="02050604050505020204" pitchFamily="18" charset="0"/>
                        </a:rPr>
                        <a:t>15</a:t>
                      </a:r>
                      <a:endParaRPr lang="ru-RU" sz="14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292" marR="49292" marT="0" marB="0"/>
                </a:tc>
              </a:tr>
              <a:tr h="87795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Bookman Old Style" panose="02050604050505020204" pitchFamily="18" charset="0"/>
                        </a:rPr>
                        <a:t>ГКУ Амурской области «Центр занятости населения»</a:t>
                      </a:r>
                      <a:endParaRPr lang="ru-RU" sz="11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292" marR="4929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Bookman Old Style" panose="02050604050505020204" pitchFamily="18" charset="0"/>
                        </a:rPr>
                        <a:t>Работа специалистов Центра занятости</a:t>
                      </a:r>
                      <a:endParaRPr lang="ru-RU" sz="140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292" marR="4929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Bookman Old Style" panose="02050604050505020204" pitchFamily="18" charset="0"/>
                        </a:rPr>
                        <a:t>экскурсия</a:t>
                      </a:r>
                      <a:endParaRPr lang="ru-RU" sz="140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292" marR="4929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Bookman Old Style" panose="02050604050505020204" pitchFamily="18" charset="0"/>
                        </a:rPr>
                        <a:t>МОУ Козьмодемьяновская СОШ</a:t>
                      </a:r>
                      <a:endParaRPr lang="ru-RU" sz="14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292" marR="4929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Bookman Old Style" panose="02050604050505020204" pitchFamily="18" charset="0"/>
                        </a:rPr>
                        <a:t>10</a:t>
                      </a:r>
                      <a:endParaRPr lang="ru-RU" sz="14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292" marR="49292" marT="0" marB="0"/>
                </a:tc>
              </a:tr>
              <a:tr h="128258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Bookman Old Style" panose="02050604050505020204" pitchFamily="18" charset="0"/>
                        </a:rPr>
                        <a:t>МБУК «Тамбовский музей истории развития сельского хозяйства Амурской области»</a:t>
                      </a:r>
                      <a:endParaRPr lang="ru-RU" sz="11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292" marR="4929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Bookman Old Style" panose="02050604050505020204" pitchFamily="18" charset="0"/>
                        </a:rPr>
                        <a:t>«экскурсовод» и «специалист экспозиционного и выставочного отдела»</a:t>
                      </a:r>
                      <a:endParaRPr lang="ru-RU" sz="14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292" marR="4929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Bookman Old Style" panose="02050604050505020204" pitchFamily="18" charset="0"/>
                        </a:rPr>
                        <a:t>Экскурсия –</a:t>
                      </a:r>
                      <a:r>
                        <a:rPr lang="ru-RU" sz="1200" dirty="0" err="1">
                          <a:effectLst/>
                          <a:latin typeface="Bookman Old Style" panose="02050604050505020204" pitchFamily="18" charset="0"/>
                        </a:rPr>
                        <a:t>проф.пробы</a:t>
                      </a:r>
                      <a:endParaRPr lang="ru-RU" sz="140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292" marR="4929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Bookman Old Style" panose="02050604050505020204" pitchFamily="18" charset="0"/>
                        </a:rPr>
                        <a:t>МОУ Козьмодемьяновская СОШ</a:t>
                      </a:r>
                      <a:endParaRPr lang="ru-RU" sz="140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292" marR="4929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Bookman Old Style" panose="02050604050505020204" pitchFamily="18" charset="0"/>
                        </a:rPr>
                        <a:t>12</a:t>
                      </a:r>
                      <a:endParaRPr lang="ru-RU" sz="14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292" marR="49292" marT="0" marB="0"/>
                </a:tc>
              </a:tr>
              <a:tr h="85505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Bookman Old Style" panose="02050604050505020204" pitchFamily="18" charset="0"/>
                        </a:rPr>
                        <a:t>Центр «Точка роста» МБОУ Садовской СОШ</a:t>
                      </a:r>
                      <a:endParaRPr lang="ru-RU" sz="11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292" marR="4929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Bookman Old Style" panose="02050604050505020204" pitchFamily="18" charset="0"/>
                        </a:rPr>
                        <a:t>лаборант</a:t>
                      </a:r>
                      <a:endParaRPr lang="ru-RU" sz="14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292" marR="4929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Bookman Old Style" panose="02050604050505020204" pitchFamily="18" charset="0"/>
                        </a:rPr>
                        <a:t>Проф.проба</a:t>
                      </a:r>
                      <a:endParaRPr lang="ru-RU" sz="14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292" marR="4929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Bookman Old Style" panose="02050604050505020204" pitchFamily="18" charset="0"/>
                        </a:rPr>
                        <a:t>филиал с. Лозовое, Жариковская, Косицынская, Лермонтовская школы</a:t>
                      </a:r>
                      <a:endParaRPr lang="ru-RU" sz="140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292" marR="4929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Bookman Old Style" panose="02050604050505020204" pitchFamily="18" charset="0"/>
                        </a:rPr>
                        <a:t>10</a:t>
                      </a:r>
                      <a:endParaRPr lang="ru-RU" sz="140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292" marR="49292" marT="0" marB="0"/>
                </a:tc>
              </a:tr>
              <a:tr h="73163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Bookman Old Style" panose="02050604050505020204" pitchFamily="18" charset="0"/>
                        </a:rPr>
                        <a:t>ГАУЗ АО «Тамбовская больница»</a:t>
                      </a:r>
                      <a:endParaRPr lang="ru-RU" sz="1100">
                        <a:effectLst/>
                        <a:latin typeface="Bookman Old Style" panose="020506040505050202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  <a:endParaRPr lang="ru-RU" sz="11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292" marR="4929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Bookman Old Style" panose="02050604050505020204" pitchFamily="18" charset="0"/>
                        </a:rPr>
                        <a:t>Мед.работник</a:t>
                      </a:r>
                      <a:endParaRPr lang="ru-RU" sz="14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292" marR="4929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Bookman Old Style" panose="02050604050505020204" pitchFamily="18" charset="0"/>
                        </a:rPr>
                        <a:t>Презентация, беседа</a:t>
                      </a:r>
                      <a:endParaRPr lang="ru-RU" sz="140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292" marR="4929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Bookman Old Style" panose="02050604050505020204" pitchFamily="18" charset="0"/>
                        </a:rPr>
                        <a:t>МБОУ «Раздольненская СОШ им. Г.П. Котенко», МБОУ Садовская СОШ</a:t>
                      </a:r>
                      <a:endParaRPr lang="ru-RU" sz="140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292" marR="4929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Bookman Old Style" panose="02050604050505020204" pitchFamily="18" charset="0"/>
                        </a:rPr>
                        <a:t>55</a:t>
                      </a:r>
                      <a:endParaRPr lang="ru-RU" sz="140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292" marR="49292" marT="0" marB="0"/>
                </a:tc>
              </a:tr>
              <a:tr h="20509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Bookman Old Style" panose="02050604050505020204" pitchFamily="18" charset="0"/>
                        </a:rPr>
                        <a:t>5</a:t>
                      </a:r>
                      <a:endParaRPr lang="ru-RU" sz="11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292" marR="4929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  <a:endParaRPr lang="ru-RU" sz="14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292" marR="4929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  <a:endParaRPr lang="ru-RU" sz="14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292" marR="4929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292" marR="4929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Bookman Old Style" panose="02050604050505020204" pitchFamily="18" charset="0"/>
                        </a:rPr>
                        <a:t>102</a:t>
                      </a:r>
                      <a:endParaRPr lang="ru-RU" sz="140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292" marR="49292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625271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4212" y="5577840"/>
            <a:ext cx="10846372" cy="1097280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>
                <a:latin typeface="Bookman Old Style" panose="02050604050505020204" pitchFamily="18" charset="0"/>
              </a:rPr>
              <a:t>Проект «Билет в будущее» </a:t>
            </a:r>
            <a:r>
              <a:rPr lang="ru-RU" sz="2400" dirty="0">
                <a:latin typeface="Bookman Old Style" panose="02050604050505020204" pitchFamily="18" charset="0"/>
              </a:rPr>
              <a:t/>
            </a:r>
            <a:br>
              <a:rPr lang="ru-RU" sz="2400" dirty="0">
                <a:latin typeface="Bookman Old Style" panose="02050604050505020204" pitchFamily="18" charset="0"/>
              </a:rPr>
            </a:br>
            <a:r>
              <a:rPr lang="ru-RU" sz="2400" b="1" dirty="0">
                <a:latin typeface="Bookman Old Style" panose="02050604050505020204" pitchFamily="18" charset="0"/>
              </a:rPr>
              <a:t>Профессиональные пробы 2022 года</a:t>
            </a:r>
            <a:r>
              <a:rPr lang="ru-RU" sz="2400" dirty="0">
                <a:latin typeface="Bookman Old Style" panose="02050604050505020204" pitchFamily="18" charset="0"/>
              </a:rPr>
              <a:t/>
            </a:r>
            <a:br>
              <a:rPr lang="ru-RU" sz="2400" dirty="0">
                <a:latin typeface="Bookman Old Style" panose="02050604050505020204" pitchFamily="18" charset="0"/>
              </a:rPr>
            </a:br>
            <a:endParaRPr lang="ru-RU" sz="2400" dirty="0">
              <a:latin typeface="Bookman Old Style" panose="020506040505050202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04763684"/>
              </p:ext>
            </p:extLst>
          </p:nvPr>
        </p:nvGraphicFramePr>
        <p:xfrm>
          <a:off x="365757" y="256033"/>
          <a:ext cx="10826498" cy="518833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77785"/>
                <a:gridCol w="1364834"/>
                <a:gridCol w="2852928"/>
                <a:gridCol w="2935224"/>
                <a:gridCol w="1083761"/>
                <a:gridCol w="1311966"/>
              </a:tblGrid>
              <a:tr h="20870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Bookman Old Style" panose="02050604050505020204" pitchFamily="18" charset="0"/>
                        </a:rPr>
                        <a:t>ОУ</a:t>
                      </a:r>
                      <a:endParaRPr lang="ru-RU" sz="120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00" marR="357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Bookman Old Style" panose="02050604050505020204" pitchFamily="18" charset="0"/>
                        </a:rPr>
                        <a:t>Дата проб</a:t>
                      </a:r>
                      <a:endParaRPr lang="ru-RU" sz="12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00" marR="357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Bookman Old Style" panose="02050604050505020204" pitchFamily="18" charset="0"/>
                        </a:rPr>
                        <a:t>Место проведения</a:t>
                      </a:r>
                      <a:endParaRPr lang="ru-RU" sz="12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00" marR="357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Bookman Old Style" panose="02050604050505020204" pitchFamily="18" charset="0"/>
                        </a:rPr>
                        <a:t>Наименование</a:t>
                      </a:r>
                      <a:endParaRPr lang="ru-RU" sz="12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00" marR="357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Bookman Old Style" panose="02050604050505020204" pitchFamily="18" charset="0"/>
                        </a:rPr>
                        <a:t>Количество</a:t>
                      </a:r>
                      <a:endParaRPr lang="ru-RU" sz="12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00" marR="357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Bookman Old Style" panose="02050604050505020204" pitchFamily="18" charset="0"/>
                        </a:rPr>
                        <a:t>Руководитель</a:t>
                      </a:r>
                      <a:endParaRPr lang="ru-RU" sz="12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00" marR="35700" marT="0" marB="0"/>
                </a:tc>
              </a:tr>
              <a:tr h="596248">
                <a:tc row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Bookman Old Style" panose="02050604050505020204" pitchFamily="18" charset="0"/>
                        </a:rPr>
                        <a:t>МАОУ Новоалександровская СОШ</a:t>
                      </a:r>
                      <a:endParaRPr lang="ru-RU" sz="120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00" marR="357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Bookman Old Style" panose="02050604050505020204" pitchFamily="18" charset="0"/>
                        </a:rPr>
                        <a:t>17.10.22</a:t>
                      </a:r>
                      <a:endParaRPr lang="ru-RU" sz="120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00" marR="357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Bookman Old Style" panose="02050604050505020204" pitchFamily="18" charset="0"/>
                        </a:rPr>
                        <a:t>г. Благовещенск, ул. Строителей 107, учебный корпус №2</a:t>
                      </a:r>
                      <a:endParaRPr lang="ru-RU" sz="12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00" marR="357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Bookman Old Style" panose="02050604050505020204" pitchFamily="18" charset="0"/>
                        </a:rPr>
                        <a:t>"Машинист дорожных строительных машин"</a:t>
                      </a:r>
                      <a:endParaRPr lang="ru-RU" sz="12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00" marR="357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Bookman Old Style" panose="02050604050505020204" pitchFamily="18" charset="0"/>
                        </a:rPr>
                        <a:t>3</a:t>
                      </a:r>
                      <a:endParaRPr lang="ru-RU" sz="12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00" marR="357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Bookman Old Style" panose="02050604050505020204" pitchFamily="18" charset="0"/>
                        </a:rPr>
                        <a:t>Грязев М.Г.</a:t>
                      </a:r>
                      <a:endParaRPr lang="ru-RU" sz="12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00" marR="35700" marT="0" marB="0"/>
                </a:tc>
              </a:tr>
              <a:tr h="39578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Bookman Old Style" panose="02050604050505020204" pitchFamily="18" charset="0"/>
                        </a:rPr>
                        <a:t>17.10.22</a:t>
                      </a:r>
                      <a:endParaRPr lang="ru-RU" sz="120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00" marR="357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Bookman Old Style" panose="02050604050505020204" pitchFamily="18" charset="0"/>
                        </a:rPr>
                        <a:t>г. Благовещенск, ул. Чайковского 95/3, кабинет 612</a:t>
                      </a:r>
                      <a:endParaRPr lang="ru-RU" sz="12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00" marR="357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Bookman Old Style" panose="02050604050505020204" pitchFamily="18" charset="0"/>
                        </a:rPr>
                        <a:t>"Кирпичная кладка"</a:t>
                      </a:r>
                      <a:endParaRPr lang="ru-RU" sz="12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00" marR="357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Bookman Old Style" panose="02050604050505020204" pitchFamily="18" charset="0"/>
                        </a:rPr>
                        <a:t>2</a:t>
                      </a:r>
                      <a:endParaRPr lang="ru-RU" sz="12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00" marR="357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Bookman Old Style" panose="02050604050505020204" pitchFamily="18" charset="0"/>
                        </a:rPr>
                        <a:t>Грязев М.Г.</a:t>
                      </a:r>
                      <a:endParaRPr lang="ru-RU" sz="12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00" marR="35700" marT="0" marB="0"/>
                </a:tc>
              </a:tr>
              <a:tr h="31305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Bookman Old Style" panose="02050604050505020204" pitchFamily="18" charset="0"/>
                        </a:rPr>
                        <a:t>19.10.22</a:t>
                      </a:r>
                      <a:endParaRPr lang="ru-RU" sz="120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00" marR="357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Bookman Old Style" panose="02050604050505020204" pitchFamily="18" charset="0"/>
                        </a:rPr>
                        <a:t>г. Благовещенск, ул. Амурская, 97 1 этаж</a:t>
                      </a:r>
                      <a:endParaRPr lang="ru-RU" sz="12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00" marR="357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Bookman Old Style" panose="02050604050505020204" pitchFamily="18" charset="0"/>
                        </a:rPr>
                        <a:t>"Электромонтажник"</a:t>
                      </a:r>
                      <a:endParaRPr lang="ru-RU" sz="12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00" marR="357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Bookman Old Style" panose="02050604050505020204" pitchFamily="18" charset="0"/>
                        </a:rPr>
                        <a:t>6</a:t>
                      </a:r>
                      <a:endParaRPr lang="ru-RU" sz="12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00" marR="357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Bookman Old Style" panose="02050604050505020204" pitchFamily="18" charset="0"/>
                        </a:rPr>
                        <a:t>Грязев М.Г.</a:t>
                      </a:r>
                      <a:endParaRPr lang="ru-RU" sz="12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00" marR="35700" marT="0" marB="0"/>
                </a:tc>
              </a:tr>
              <a:tr h="29555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Bookman Old Style" panose="02050604050505020204" pitchFamily="18" charset="0"/>
                        </a:rPr>
                        <a:t>27.10.22</a:t>
                      </a:r>
                      <a:endParaRPr lang="ru-RU" sz="120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00" marR="357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Bookman Old Style" panose="02050604050505020204" pitchFamily="18" charset="0"/>
                        </a:rPr>
                        <a:t>с. Тамбовка, ул.50 лет Октября, д.54</a:t>
                      </a:r>
                      <a:endParaRPr lang="ru-RU" sz="12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00" marR="357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Bookman Old Style" panose="02050604050505020204" pitchFamily="18" charset="0"/>
                        </a:rPr>
                        <a:t>"Животновод" </a:t>
                      </a:r>
                      <a:endParaRPr lang="ru-RU" sz="12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00" marR="357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Bookman Old Style" panose="02050604050505020204" pitchFamily="18" charset="0"/>
                        </a:rPr>
                        <a:t>8</a:t>
                      </a:r>
                      <a:endParaRPr lang="ru-RU" sz="12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00" marR="357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Bookman Old Style" panose="02050604050505020204" pitchFamily="18" charset="0"/>
                        </a:rPr>
                        <a:t>Грязев М.Г.</a:t>
                      </a:r>
                      <a:endParaRPr lang="ru-RU" sz="12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00" marR="35700" marT="0" marB="0"/>
                </a:tc>
              </a:tr>
              <a:tr h="417412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Bookman Old Style" panose="02050604050505020204" pitchFamily="18" charset="0"/>
                        </a:rPr>
                        <a:t>МБОУ Лермонтовская СОШ</a:t>
                      </a:r>
                      <a:endParaRPr lang="ru-RU" sz="12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00" marR="357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Bookman Old Style" panose="02050604050505020204" pitchFamily="18" charset="0"/>
                        </a:rPr>
                        <a:t>21.10.22</a:t>
                      </a:r>
                      <a:endParaRPr lang="ru-RU" sz="120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00" marR="357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Bookman Old Style" panose="02050604050505020204" pitchFamily="18" charset="0"/>
                        </a:rPr>
                        <a:t>г. Благовещенск, ул. Горького, 90, учеб.корпус 24, ауд. 816</a:t>
                      </a:r>
                      <a:endParaRPr lang="ru-RU" sz="12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00" marR="357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Bookman Old Style" panose="02050604050505020204" pitchFamily="18" charset="0"/>
                        </a:rPr>
                        <a:t>«Техник-технолог»</a:t>
                      </a:r>
                      <a:endParaRPr lang="ru-RU" sz="12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00" marR="357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Bookman Old Style" panose="02050604050505020204" pitchFamily="18" charset="0"/>
                        </a:rPr>
                        <a:t>4</a:t>
                      </a:r>
                      <a:endParaRPr lang="ru-RU" sz="12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00" marR="357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Bookman Old Style" panose="02050604050505020204" pitchFamily="18" charset="0"/>
                        </a:rPr>
                        <a:t>Анкудинова В.С.</a:t>
                      </a:r>
                      <a:endParaRPr lang="ru-RU" sz="12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00" marR="35700" marT="0" marB="0"/>
                </a:tc>
              </a:tr>
              <a:tr h="31305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Bookman Old Style" panose="02050604050505020204" pitchFamily="18" charset="0"/>
                        </a:rPr>
                        <a:t>22.10.22</a:t>
                      </a:r>
                      <a:endParaRPr lang="ru-RU" sz="120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00" marR="357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Bookman Old Style" panose="02050604050505020204" pitchFamily="18" charset="0"/>
                        </a:rPr>
                        <a:t>г. Благовещенск, ул. Ленина, 104, БГПУ, ауд. 105 А</a:t>
                      </a:r>
                      <a:endParaRPr lang="ru-RU" sz="12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00" marR="357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Bookman Old Style" panose="02050604050505020204" pitchFamily="18" charset="0"/>
                        </a:rPr>
                        <a:t>«3Д-моделирование»</a:t>
                      </a:r>
                      <a:endParaRPr lang="ru-RU" sz="12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00" marR="357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Bookman Old Style" panose="02050604050505020204" pitchFamily="18" charset="0"/>
                        </a:rPr>
                        <a:t>3</a:t>
                      </a:r>
                      <a:endParaRPr lang="ru-RU" sz="12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00" marR="357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Bookman Old Style" panose="02050604050505020204" pitchFamily="18" charset="0"/>
                        </a:rPr>
                        <a:t>Анкудинова В.С.</a:t>
                      </a:r>
                      <a:endParaRPr lang="ru-RU" sz="12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00" marR="35700" marT="0" marB="0"/>
                </a:tc>
              </a:tr>
              <a:tr h="626118">
                <a:tc row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Bookman Old Style" panose="02050604050505020204" pitchFamily="18" charset="0"/>
                        </a:rPr>
                        <a:t>МБОУ Тамбовская СОШ филиал с. Придорожное</a:t>
                      </a:r>
                      <a:endParaRPr lang="ru-RU" sz="12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00" marR="357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Bookman Old Style" panose="02050604050505020204" pitchFamily="18" charset="0"/>
                        </a:rPr>
                        <a:t>17.10.22</a:t>
                      </a:r>
                      <a:endParaRPr lang="ru-RU" sz="120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00" marR="357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Bookman Old Style" panose="02050604050505020204" pitchFamily="18" charset="0"/>
                        </a:rPr>
                        <a:t>Г. Благовещенск, ул. Политехническая, 13 </a:t>
                      </a:r>
                      <a:r>
                        <a:rPr lang="ru-RU" sz="1200" dirty="0" err="1">
                          <a:effectLst/>
                          <a:latin typeface="Bookman Old Style" panose="02050604050505020204" pitchFamily="18" charset="0"/>
                        </a:rPr>
                        <a:t>каб</a:t>
                      </a:r>
                      <a:r>
                        <a:rPr lang="ru-RU" sz="1200" dirty="0">
                          <a:effectLst/>
                          <a:latin typeface="Bookman Old Style" panose="02050604050505020204" pitchFamily="18" charset="0"/>
                        </a:rPr>
                        <a:t>. 22б Политехнический колледж</a:t>
                      </a:r>
                      <a:endParaRPr lang="ru-RU" sz="120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00" marR="357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Bookman Old Style" panose="02050604050505020204" pitchFamily="18" charset="0"/>
                        </a:rPr>
                        <a:t>«Эколог – лаборант»</a:t>
                      </a:r>
                      <a:endParaRPr lang="ru-RU" sz="12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00" marR="357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Bookman Old Style" panose="02050604050505020204" pitchFamily="18" charset="0"/>
                        </a:rPr>
                        <a:t>6</a:t>
                      </a:r>
                      <a:endParaRPr lang="ru-RU" sz="12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00" marR="357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Bookman Old Style" panose="02050604050505020204" pitchFamily="18" charset="0"/>
                        </a:rPr>
                        <a:t>Гусева Г.М.</a:t>
                      </a:r>
                      <a:endParaRPr lang="ru-RU" sz="12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00" marR="35700" marT="0" marB="0"/>
                </a:tc>
              </a:tr>
              <a:tr h="49601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Bookman Old Style" panose="02050604050505020204" pitchFamily="18" charset="0"/>
                        </a:rPr>
                        <a:t>26.10.22</a:t>
                      </a:r>
                      <a:endParaRPr lang="ru-RU" sz="12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00" marR="35700" marT="0" marB="0"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Bookman Old Style" panose="02050604050505020204" pitchFamily="18" charset="0"/>
                        </a:rPr>
                        <a:t>Онлайн-пробы</a:t>
                      </a:r>
                      <a:endParaRPr lang="ru-RU" sz="120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00" marR="357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Bookman Old Style" panose="02050604050505020204" pitchFamily="18" charset="0"/>
                        </a:rPr>
                        <a:t>«Агроном», «менеджер по туризму»</a:t>
                      </a:r>
                      <a:endParaRPr lang="ru-RU" sz="12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00" marR="35700" marT="0" marB="0"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Bookman Old Style" panose="02050604050505020204" pitchFamily="18" charset="0"/>
                        </a:rPr>
                        <a:t>11</a:t>
                      </a:r>
                      <a:endParaRPr lang="ru-RU" sz="12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00" marR="35700" marT="0" marB="0"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Bookman Old Style" panose="02050604050505020204" pitchFamily="18" charset="0"/>
                        </a:rPr>
                        <a:t>Гусева Г.М.</a:t>
                      </a:r>
                      <a:endParaRPr lang="ru-RU" sz="12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00" marR="35700" marT="0" marB="0"/>
                </a:tc>
              </a:tr>
              <a:tr h="5751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Bookman Old Style" panose="02050604050505020204" pitchFamily="18" charset="0"/>
                        </a:rPr>
                        <a:t>27.10.22</a:t>
                      </a:r>
                      <a:endParaRPr lang="ru-RU" sz="120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00" marR="3570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Bookman Old Style" panose="02050604050505020204" pitchFamily="18" charset="0"/>
                        </a:rPr>
                        <a:t>«Диспетчер пожарно-спасательной службы», «графический дизайнер»</a:t>
                      </a:r>
                      <a:endParaRPr lang="ru-RU" sz="120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00" marR="3570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0292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Bookman Old Style" panose="02050604050505020204" pitchFamily="18" charset="0"/>
                        </a:rPr>
                        <a:t>28.10.22</a:t>
                      </a:r>
                      <a:endParaRPr lang="ru-RU" sz="120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00" marR="3570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Bookman Old Style" panose="02050604050505020204" pitchFamily="18" charset="0"/>
                        </a:rPr>
                        <a:t>«Программист», «агроном», «врач телемедицины»</a:t>
                      </a:r>
                      <a:endParaRPr lang="ru-RU" sz="120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00" marR="3570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367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Bookman Old Style" panose="02050604050505020204" pitchFamily="18" charset="0"/>
                        </a:rPr>
                        <a:t>3</a:t>
                      </a:r>
                      <a:endParaRPr lang="ru-RU" sz="120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00" marR="357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00" marR="357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Bookman Old Style" panose="02050604050505020204" pitchFamily="18" charset="0"/>
                        </a:rPr>
                        <a:t>7</a:t>
                      </a:r>
                      <a:endParaRPr lang="ru-RU" sz="120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00" marR="357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Bookman Old Style" panose="02050604050505020204" pitchFamily="18" charset="0"/>
                        </a:rPr>
                        <a:t>10</a:t>
                      </a:r>
                      <a:endParaRPr lang="ru-RU" sz="120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00" marR="357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Bookman Old Style" panose="02050604050505020204" pitchFamily="18" charset="0"/>
                        </a:rPr>
                        <a:t>32 очно</a:t>
                      </a:r>
                      <a:endParaRPr lang="ru-RU" sz="120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00" marR="357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Bookman Old Style" panose="02050604050505020204" pitchFamily="18" charset="0"/>
                        </a:rPr>
                        <a:t>3</a:t>
                      </a:r>
                      <a:endParaRPr lang="ru-RU" sz="120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00" marR="3570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694676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4212" y="5266944"/>
            <a:ext cx="10782364" cy="1353312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>
                <a:latin typeface="Bookman Old Style" panose="02050604050505020204" pitchFamily="18" charset="0"/>
              </a:rPr>
              <a:t>«Список школ-участников федерального проекта «Билет в будущее</a:t>
            </a:r>
            <a:r>
              <a:rPr lang="ru-RU" sz="2400" b="1" dirty="0" smtClean="0">
                <a:latin typeface="Bookman Old Style" panose="02050604050505020204" pitchFamily="18" charset="0"/>
              </a:rPr>
              <a:t>» 2023-24 учебный год</a:t>
            </a:r>
            <a:r>
              <a:rPr lang="ru-RU" sz="2400" dirty="0">
                <a:latin typeface="Bookman Old Style" panose="02050604050505020204" pitchFamily="18" charset="0"/>
              </a:rPr>
              <a:t/>
            </a:r>
            <a:br>
              <a:rPr lang="ru-RU" sz="2400" dirty="0">
                <a:latin typeface="Bookman Old Style" panose="02050604050505020204" pitchFamily="18" charset="0"/>
              </a:rPr>
            </a:br>
            <a:endParaRPr lang="ru-RU" sz="2400" dirty="0">
              <a:latin typeface="Bookman Old Style" panose="020506040505050202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98560714"/>
              </p:ext>
            </p:extLst>
          </p:nvPr>
        </p:nvGraphicFramePr>
        <p:xfrm>
          <a:off x="557784" y="301752"/>
          <a:ext cx="10908793" cy="504748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54362"/>
                <a:gridCol w="2382030"/>
                <a:gridCol w="5336044"/>
                <a:gridCol w="2436357"/>
              </a:tblGrid>
              <a:tr h="109960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Bookman Old Style" panose="02050604050505020204" pitchFamily="18" charset="0"/>
                        </a:rPr>
                        <a:t>№ п/п</a:t>
                      </a:r>
                      <a:endParaRPr lang="ru-RU" sz="200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Bookman Old Style" panose="02050604050505020204" pitchFamily="18" charset="0"/>
                        </a:rPr>
                        <a:t>Наименование муниципального образования</a:t>
                      </a:r>
                      <a:endParaRPr lang="ru-RU" sz="200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Bookman Old Style" panose="02050604050505020204" pitchFamily="18" charset="0"/>
                        </a:rPr>
                        <a:t>Наименование образовательной организации</a:t>
                      </a:r>
                      <a:endParaRPr lang="ru-RU" sz="200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Bookman Old Style" panose="02050604050505020204" pitchFamily="18" charset="0"/>
                        </a:rPr>
                        <a:t>Год реализации</a:t>
                      </a:r>
                      <a:endParaRPr lang="ru-RU" sz="20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0459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Bookman Old Style" panose="02050604050505020204" pitchFamily="18" charset="0"/>
                        </a:rPr>
                        <a:t>1</a:t>
                      </a:r>
                      <a:endParaRPr lang="ru-RU" sz="20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7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Bookman Old Style" panose="02050604050505020204" pitchFamily="18" charset="0"/>
                        </a:rPr>
                        <a:t>Тамбовский округ</a:t>
                      </a:r>
                      <a:endParaRPr lang="ru-RU" sz="20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Bookman Old Style" panose="02050604050505020204" pitchFamily="18" charset="0"/>
                        </a:rPr>
                        <a:t>МОУ Косицынская СОШ</a:t>
                      </a:r>
                      <a:endParaRPr lang="ru-RU" sz="200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Bookman Old Style" panose="02050604050505020204" pitchFamily="18" charset="0"/>
                        </a:rPr>
                        <a:t>2023-24</a:t>
                      </a:r>
                      <a:endParaRPr lang="ru-RU" sz="20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80922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Bookman Old Style" panose="02050604050505020204" pitchFamily="18" charset="0"/>
                        </a:rPr>
                        <a:t>2</a:t>
                      </a:r>
                      <a:endParaRPr lang="ru-RU" sz="20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kern="150" dirty="0">
                          <a:effectLst/>
                          <a:latin typeface="Bookman Old Style" panose="02050604050505020204" pitchFamily="18" charset="0"/>
                        </a:rPr>
                        <a:t>МОУ</a:t>
                      </a:r>
                      <a:endParaRPr lang="ru-RU" sz="2000" dirty="0">
                        <a:effectLst/>
                        <a:latin typeface="Bookman Old Style" panose="020506040505050202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kern="150" dirty="0">
                          <a:effectLst/>
                          <a:latin typeface="Bookman Old Style" panose="02050604050505020204" pitchFamily="18" charset="0"/>
                        </a:rPr>
                        <a:t>Тамбовская СОШ</a:t>
                      </a:r>
                      <a:endParaRPr lang="ru-RU" sz="200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Bookman Old Style" panose="02050604050505020204" pitchFamily="18" charset="0"/>
                        </a:rPr>
                        <a:t>2023-24</a:t>
                      </a:r>
                      <a:endParaRPr lang="ru-RU" sz="20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71107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Bookman Old Style" panose="02050604050505020204" pitchFamily="18" charset="0"/>
                        </a:rPr>
                        <a:t>3</a:t>
                      </a:r>
                      <a:endParaRPr lang="ru-RU" sz="20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Bookman Old Style" panose="02050604050505020204" pitchFamily="18" charset="0"/>
                        </a:rPr>
                        <a:t>МОУ Куропатинская СОШ</a:t>
                      </a:r>
                      <a:endParaRPr lang="ru-RU" sz="200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Bookman Old Style" panose="02050604050505020204" pitchFamily="18" charset="0"/>
                        </a:rPr>
                        <a:t>2023-24</a:t>
                      </a:r>
                      <a:endParaRPr lang="ru-RU" sz="20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0459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Bookman Old Style" panose="02050604050505020204" pitchFamily="18" charset="0"/>
                        </a:rPr>
                        <a:t>4</a:t>
                      </a:r>
                      <a:endParaRPr lang="ru-RU" sz="20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Bookman Old Style" panose="02050604050505020204" pitchFamily="18" charset="0"/>
                        </a:rPr>
                        <a:t>МОУ Садовская СОШ</a:t>
                      </a:r>
                      <a:endParaRPr lang="ru-RU" sz="20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Bookman Old Style" panose="02050604050505020204" pitchFamily="18" charset="0"/>
                        </a:rPr>
                        <a:t>2023-24</a:t>
                      </a:r>
                      <a:endParaRPr lang="ru-RU" sz="200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0459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Bookman Old Style" panose="02050604050505020204" pitchFamily="18" charset="0"/>
                        </a:rPr>
                        <a:t>5</a:t>
                      </a:r>
                      <a:endParaRPr lang="ru-RU" sz="20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Bookman Old Style" panose="02050604050505020204" pitchFamily="18" charset="0"/>
                        </a:rPr>
                        <a:t>МОУ Лермонтовская СОШ</a:t>
                      </a:r>
                      <a:endParaRPr lang="ru-RU" sz="20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Bookman Old Style" panose="02050604050505020204" pitchFamily="18" charset="0"/>
                        </a:rPr>
                        <a:t>2021-22</a:t>
                      </a:r>
                      <a:endParaRPr lang="ru-RU" sz="200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80919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Bookman Old Style" panose="02050604050505020204" pitchFamily="18" charset="0"/>
                        </a:rPr>
                        <a:t>6</a:t>
                      </a:r>
                      <a:endParaRPr lang="ru-RU" sz="20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Bookman Old Style" panose="02050604050505020204" pitchFamily="18" charset="0"/>
                        </a:rPr>
                        <a:t>МОУ Тамбовская СОШ филиал с. Придорожное</a:t>
                      </a:r>
                      <a:endParaRPr lang="ru-RU" sz="200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Bookman Old Style" panose="02050604050505020204" pitchFamily="18" charset="0"/>
                        </a:rPr>
                        <a:t>2022-23</a:t>
                      </a:r>
                      <a:endParaRPr lang="ru-RU" sz="200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0459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Bookman Old Style" panose="02050604050505020204" pitchFamily="18" charset="0"/>
                        </a:rPr>
                        <a:t>7</a:t>
                      </a:r>
                      <a:endParaRPr lang="ru-RU" sz="20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Bookman Old Style" panose="02050604050505020204" pitchFamily="18" charset="0"/>
                        </a:rPr>
                        <a:t>МАОУ Новоалександровская СОШ</a:t>
                      </a:r>
                      <a:endParaRPr lang="ru-RU" sz="20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Bookman Old Style" panose="02050604050505020204" pitchFamily="18" charset="0"/>
                        </a:rPr>
                        <a:t>2022-23</a:t>
                      </a:r>
                      <a:endParaRPr lang="ru-RU" sz="200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85223930"/>
      </p:ext>
    </p:extLst>
  </p:cSld>
  <p:clrMapOvr>
    <a:masterClrMapping/>
  </p:clrMapOvr>
</p:sld>
</file>

<file path=ppt/theme/theme1.xml><?xml version="1.0" encoding="utf-8"?>
<a:theme xmlns:a="http://schemas.openxmlformats.org/drawingml/2006/main" name="Сектор">
  <a:themeElements>
    <a:clrScheme name="Сектор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Сектор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ектор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19</TotalTime>
  <Words>563</Words>
  <Application>Microsoft Office PowerPoint</Application>
  <PresentationFormat>Широкоэкранный</PresentationFormat>
  <Paragraphs>172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2" baseType="lpstr">
      <vt:lpstr>Bookman Old Style</vt:lpstr>
      <vt:lpstr>Calibri</vt:lpstr>
      <vt:lpstr>Century Gothic</vt:lpstr>
      <vt:lpstr>Times New Roman</vt:lpstr>
      <vt:lpstr>Wingdings 3</vt:lpstr>
      <vt:lpstr>Сектор</vt:lpstr>
      <vt:lpstr>Презентация PowerPoint</vt:lpstr>
      <vt:lpstr>итоги муниципального конкурса семейных презентаций «Трудовые династии»</vt:lpstr>
      <vt:lpstr>профориентационный курса для учащихся 9 классов «Перспектива» </vt:lpstr>
      <vt:lpstr>муниципальный проект «Профориентация обучающихся «ВЫБОР»</vt:lpstr>
      <vt:lpstr>Проект «Билет в будущее»  Профессиональные пробы 2022 года </vt:lpstr>
      <vt:lpstr>«Список школ-участников федерального проекта «Билет в будущее» 2023-24 учебный год </vt:lpstr>
    </vt:vector>
  </TitlesOfParts>
  <Company>Grizli777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Freezorger</dc:creator>
  <cp:lastModifiedBy>Freezorger</cp:lastModifiedBy>
  <cp:revision>3</cp:revision>
  <dcterms:created xsi:type="dcterms:W3CDTF">2023-04-14T07:54:25Z</dcterms:created>
  <dcterms:modified xsi:type="dcterms:W3CDTF">2023-04-14T08:14:12Z</dcterms:modified>
</cp:coreProperties>
</file>