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65" r:id="rId2"/>
    <p:sldId id="256" r:id="rId3"/>
    <p:sldId id="258" r:id="rId4"/>
    <p:sldId id="261" r:id="rId5"/>
    <p:sldId id="262" r:id="rId6"/>
    <p:sldId id="263" r:id="rId7"/>
    <p:sldId id="264" r:id="rId8"/>
    <p:sldId id="266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67" r:id="rId17"/>
    <p:sldId id="268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90" r:id="rId31"/>
    <p:sldId id="288" r:id="rId32"/>
    <p:sldId id="289" r:id="rId33"/>
    <p:sldId id="291" r:id="rId34"/>
    <p:sldId id="292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90" autoAdjust="0"/>
  </p:normalViewPr>
  <p:slideViewPr>
    <p:cSldViewPr>
      <p:cViewPr>
        <p:scale>
          <a:sx n="78" d="100"/>
          <a:sy n="78" d="100"/>
        </p:scale>
        <p:origin x="-1044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B2204-58FF-4669-AF89-38E96A7B7308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4A448-51A0-4BAC-A62D-5AF9B8092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7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A3BC8-9C3B-4C0A-B814-5764FD09C49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66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A3BC8-9C3B-4C0A-B814-5764FD09C49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74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Обратить внимание, что минимальный порог преодолели все. Геометрическая задача была одна.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4A448-51A0-4BAC-A62D-5AF9B80921FD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391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100.ru/prof-ege_2023_10-1/" TargetMode="External"/><Relationship Id="rId2" Type="http://schemas.openxmlformats.org/officeDocument/2006/relationships/hyperlink" Target="https://www.time4math.ru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gemaximum.ru/31876-2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21C9793-9D12-489D-2228-1BD925A36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568" y="6093296"/>
            <a:ext cx="6858000" cy="469449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Proxima Nova Rg" panose="02000506030000020004" pitchFamily="2" charset="0"/>
              </a:rPr>
              <a:t>Борзунова Ю.В., ректор ГАУ ДПО «</a:t>
            </a:r>
            <a:r>
              <a:rPr lang="ru-RU" dirty="0" err="1" smtClean="0">
                <a:solidFill>
                  <a:schemeClr val="tx1"/>
                </a:solidFill>
                <a:latin typeface="Proxima Nova Rg" panose="02000506030000020004" pitchFamily="2" charset="0"/>
              </a:rPr>
              <a:t>АмИРО</a:t>
            </a:r>
            <a:r>
              <a:rPr lang="ru-RU" dirty="0" smtClean="0">
                <a:solidFill>
                  <a:schemeClr val="tx1"/>
                </a:solidFill>
                <a:latin typeface="Proxima Nova Rg" panose="02000506030000020004" pitchFamily="2" charset="0"/>
              </a:rPr>
              <a:t>», кандидат технических наук </a:t>
            </a:r>
            <a:endParaRPr lang="ru-RU" sz="1400" dirty="0">
              <a:solidFill>
                <a:schemeClr val="tx1"/>
              </a:solidFill>
              <a:latin typeface="Proxima Nova Rg" panose="02000506030000020004" pitchFamily="2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002A00-7C38-C187-9E18-D9E1FC24E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1353370"/>
            <a:ext cx="7327726" cy="2387600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4800" b="1" dirty="0">
                <a:latin typeface="TT Norms Regular" panose="02000503030000020003"/>
              </a:rPr>
              <a:t>Качество образования как ресурс разработки и принятия управленческих решений на основе анализа данных</a:t>
            </a:r>
            <a:endParaRPr lang="ru-RU" sz="4800" b="1" dirty="0">
              <a:solidFill>
                <a:srgbClr val="0F68A7"/>
              </a:solidFill>
              <a:latin typeface="TT Norms Regular" panose="02000503030000020003"/>
              <a:cs typeface="Rubik Black" panose="00000A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0425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23120"/>
            <a:ext cx="8111088" cy="2522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3154"/>
            <a:ext cx="7362728" cy="3459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451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8300215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0030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869"/>
            <a:ext cx="9144000" cy="5651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8545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124744"/>
            <a:ext cx="8615067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697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16632"/>
            <a:ext cx="7920880" cy="115212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План диагностической работы по подготовке к ЕГЭ 2024 года</a:t>
            </a:r>
            <a:endParaRPr lang="ru-RU" sz="2800" dirty="0"/>
          </a:p>
          <a:p>
            <a:pPr algn="ctr"/>
            <a:r>
              <a:rPr lang="ru-RU" sz="2800" b="1" dirty="0"/>
              <a:t>по МАТЕМАТИКЕ (профильный уровень)</a:t>
            </a:r>
            <a:endParaRPr lang="ru-RU" sz="2800" dirty="0"/>
          </a:p>
          <a:p>
            <a:pPr algn="ctr"/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876804"/>
              </p:ext>
            </p:extLst>
          </p:nvPr>
        </p:nvGraphicFramePr>
        <p:xfrm>
          <a:off x="0" y="1700808"/>
          <a:ext cx="9144000" cy="5499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2765"/>
                <a:gridCol w="3597250"/>
                <a:gridCol w="1492301"/>
                <a:gridCol w="1316735"/>
                <a:gridCol w="790041"/>
                <a:gridCol w="1314908"/>
              </a:tblGrid>
              <a:tr h="1496297"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задания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Проверяемые требования (умения)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Коды проверяемых требований к уровню подготовки </a:t>
                      </a:r>
                      <a:b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 кодификатору)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Коды проверяемых элементов </a:t>
                      </a:r>
                      <a:b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содержания (по кодификатору)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сложности задания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 </a:t>
                      </a:r>
                      <a:b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выполнение задания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</a:tr>
              <a:tr h="228081">
                <a:tc gridSpan="6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выполнять действия с геометрическими фигурами, координатами и векторами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</a:tr>
              <a:tr h="439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строить и исследовать простейшие математические модели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</a:tr>
              <a:tr h="650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использовать приобретённые знания и умения в практической деятельности и повседневной жизни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</a:tr>
              <a:tr h="2327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решать уравнения и неравенства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</a:tr>
              <a:tr h="439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выполнять </a:t>
                      </a:r>
                      <a:r>
                        <a:rPr lang="ru-RU" sz="1600" spc="-3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вычисления и преобразования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</a:tr>
              <a:tr h="650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использовать приобретённые знания и умения в практической деятельности и повседневной жизни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287" marR="8287" marT="0" marB="1686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504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96889"/>
              </p:ext>
            </p:extLst>
          </p:nvPr>
        </p:nvGraphicFramePr>
        <p:xfrm>
          <a:off x="107505" y="0"/>
          <a:ext cx="9036496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325"/>
                <a:gridCol w="3554958"/>
                <a:gridCol w="1474757"/>
                <a:gridCol w="1301255"/>
                <a:gridCol w="780753"/>
                <a:gridCol w="1299448"/>
              </a:tblGrid>
              <a:tr h="1205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строить и исследовать простейшие математические модели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</a:tr>
              <a:tr h="828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выполнять действия с функциями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</a:tr>
              <a:tr h="451702">
                <a:tc gridSpan="6"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 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8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решать уравнения и неравенства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</a:tr>
              <a:tr h="1582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использовать приобре­тённые знания и умения в практической деятельности и повседневной жизни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</a:tr>
              <a:tr h="1959989">
                <a:tc gridSpan="6"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заданий – 10; из них </a:t>
                      </a:r>
                    </a:p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типу заданий: с кратким ответом – 8; с развёрнутым ответом – 2;</a:t>
                      </a:r>
                    </a:p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уровню сложности: Б – 4; П – 6.</a:t>
                      </a:r>
                    </a:p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Максимальный первичный балл за работу – 12.</a:t>
                      </a:r>
                    </a:p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время выполнения работы – 90 мин.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3619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175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14332"/>
              </p:ext>
            </p:extLst>
          </p:nvPr>
        </p:nvGraphicFramePr>
        <p:xfrm>
          <a:off x="0" y="620690"/>
          <a:ext cx="9036495" cy="5544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4509"/>
                <a:gridCol w="1110963"/>
                <a:gridCol w="639795"/>
                <a:gridCol w="996890"/>
                <a:gridCol w="1011770"/>
                <a:gridCol w="1289511"/>
                <a:gridCol w="1110963"/>
                <a:gridCol w="972094"/>
              </a:tblGrid>
              <a:tr h="11243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Наименование ОО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Предмет/ класс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кол-во 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Участник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Вариант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Максимальный балл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Процент выполнения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Суммарный балл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98898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Косицынская СОШ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rowSpan="5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Математика П/ 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Работа 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41,67%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16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Куропатинская СОШ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Работа 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66,67%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96480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Новоалександровская СОШ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Работа 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91,67%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16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Раздольненская СОШ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Работа 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50,00%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16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Садовская СОШ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Работа 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50,00%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166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60,00%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067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97850"/>
              </p:ext>
            </p:extLst>
          </p:nvPr>
        </p:nvGraphicFramePr>
        <p:xfrm>
          <a:off x="7192" y="764704"/>
          <a:ext cx="9036498" cy="5732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3151"/>
                <a:gridCol w="640453"/>
                <a:gridCol w="547514"/>
                <a:gridCol w="425538"/>
                <a:gridCol w="425538"/>
                <a:gridCol w="425538"/>
                <a:gridCol w="425538"/>
                <a:gridCol w="425538"/>
                <a:gridCol w="425538"/>
                <a:gridCol w="425538"/>
                <a:gridCol w="425538"/>
                <a:gridCol w="425538"/>
                <a:gridCol w="425538"/>
              </a:tblGrid>
              <a:tr h="1465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69696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МАОУ  Новоалександровская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91,67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Куропатинская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66,67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86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 "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Раздольненская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средняя общеобразовательная школа имени Г. П. Котенко"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 Садовская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Косицынская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41,67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364">
                <a:tc>
                  <a:txBody>
                    <a:bodyPr/>
                    <a:lstStyle/>
                    <a:p>
                      <a:pPr algn="l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76" marR="6576" marT="6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122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340768"/>
            <a:ext cx="8892480" cy="4824536"/>
          </a:xfrm>
        </p:spPr>
        <p:txBody>
          <a:bodyPr>
            <a:noAutofit/>
          </a:bodyPr>
          <a:lstStyle/>
          <a:p>
            <a:pPr algn="l"/>
            <a:r>
              <a:rPr lang="ru-RU" sz="3400" dirty="0" smtClean="0"/>
              <a:t>№ 8 Исследование </a:t>
            </a:r>
            <a:r>
              <a:rPr lang="ru-RU" sz="3400" dirty="0"/>
              <a:t>графиков </a:t>
            </a:r>
            <a:r>
              <a:rPr lang="ru-RU" sz="3400" dirty="0" smtClean="0"/>
              <a:t>функций- 40%.</a:t>
            </a:r>
          </a:p>
          <a:p>
            <a:pPr algn="l"/>
            <a:r>
              <a:rPr lang="ru-RU" sz="3400" dirty="0" smtClean="0"/>
              <a:t>№1 Планиметрическая задача (площадь параллелограмма)- 60%.</a:t>
            </a:r>
          </a:p>
          <a:p>
            <a:pPr algn="l"/>
            <a:r>
              <a:rPr lang="ru-RU" sz="3400" dirty="0" smtClean="0"/>
              <a:t>№3 Теоремы теории вероятности- 80 %</a:t>
            </a:r>
          </a:p>
          <a:p>
            <a:pPr algn="l"/>
            <a:r>
              <a:rPr lang="ru-RU" sz="3400" dirty="0" smtClean="0"/>
              <a:t>№9 Тригонометрическое уравнение – 20%</a:t>
            </a:r>
          </a:p>
          <a:p>
            <a:pPr algn="l"/>
            <a:r>
              <a:rPr lang="ru-RU" sz="3400" dirty="0" smtClean="0"/>
              <a:t>№10 Экономическая  задача-10%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585062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820472" cy="3471250"/>
          </a:xfrm>
        </p:spPr>
        <p:txBody>
          <a:bodyPr/>
          <a:lstStyle/>
          <a:p>
            <a:pPr marL="0" indent="0" algn="ctr">
              <a:buNone/>
            </a:pPr>
            <a:r>
              <a:rPr lang="ru-RU" sz="7200" dirty="0">
                <a:solidFill>
                  <a:schemeClr val="tx1"/>
                </a:solidFill>
              </a:rPr>
              <a:t>Анализ диагностических работ по </a:t>
            </a:r>
            <a:r>
              <a:rPr lang="ru-RU" sz="7200" dirty="0" smtClean="0">
                <a:solidFill>
                  <a:schemeClr val="tx1"/>
                </a:solidFill>
              </a:rPr>
              <a:t>математике(Б)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04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5701" y="478231"/>
            <a:ext cx="70769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pc="-10" dirty="0">
                <a:latin typeface="TT Norms Regular" panose="02000503030000020003"/>
              </a:rPr>
              <a:t>Популярность предметов по </a:t>
            </a:r>
            <a:r>
              <a:rPr lang="ru-RU" sz="2000" b="1" spc="-10" dirty="0" smtClean="0">
                <a:latin typeface="TT Norms Regular" panose="02000503030000020003"/>
              </a:rPr>
              <a:t>выбору 2018 – 2023 годы  (ЕГЭ)</a:t>
            </a:r>
            <a:endParaRPr lang="ru-RU" sz="2000" b="1" dirty="0">
              <a:latin typeface="TT Norms Regular" panose="02000503030000020003"/>
            </a:endParaRPr>
          </a:p>
        </p:txBody>
      </p:sp>
      <p:pic>
        <p:nvPicPr>
          <p:cNvPr id="3" name="Image 1" descr="Picture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6958667" cy="5256584"/>
          </a:xfrm>
          <a:prstGeom prst="rect">
            <a:avLst/>
          </a:prstGeom>
          <a:ln>
            <a:prstDash val="solid"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CA85-9840-4149-8A9B-A0B8A326CB1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23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39"/>
            <a:ext cx="9144000" cy="1540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81" y="1726034"/>
            <a:ext cx="7788333" cy="5128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601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712"/>
            <a:ext cx="8504532" cy="1869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850453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782936"/>
            <a:ext cx="8504533" cy="307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2520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8082094" cy="357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13654"/>
            <a:ext cx="8082094" cy="1471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8231"/>
            <a:ext cx="8082094" cy="94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1606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" y="476672"/>
            <a:ext cx="9125760" cy="5938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913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16" y="476672"/>
            <a:ext cx="9192403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271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088"/>
            <a:ext cx="73165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591859"/>
              </p:ext>
            </p:extLst>
          </p:nvPr>
        </p:nvGraphicFramePr>
        <p:xfrm>
          <a:off x="179512" y="908720"/>
          <a:ext cx="8856984" cy="521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3656"/>
                <a:gridCol w="3291913"/>
                <a:gridCol w="1670762"/>
                <a:gridCol w="1211878"/>
                <a:gridCol w="967376"/>
                <a:gridCol w="1091399"/>
              </a:tblGrid>
              <a:tr h="1356653"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Но­мер зада­ния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Проверяемые требования</a:t>
                      </a:r>
                      <a:b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(умения)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Коды про­веряемых требований к уровню подготовки (по кодификатору)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Коды про­веряемых элементов содержания (по коди­фикатору)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слож­ности задания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Макси­мальный балл за выпол­нение задания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выполнять вычисления и преобразования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использовать приобретён­ные знания и умения в практичес­кой деятельности и повседневной жизни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использовать приобретён­ные знания и умения в практичес­кой деятельности и повседневной жизни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строить и исследовать про­стейшие математические модели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316" marR="15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038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059153"/>
              </p:ext>
            </p:extLst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3866"/>
                <a:gridCol w="3398589"/>
                <a:gridCol w="1724904"/>
                <a:gridCol w="1251150"/>
                <a:gridCol w="998725"/>
                <a:gridCol w="1126766"/>
              </a:tblGrid>
              <a:tr h="653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строить и исследовать про­стейшие математические модели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выполнять действия с гео­метрическими фигурами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выполнять действия с гео­метрическими фигурами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выполнять вычисления и преобразования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выполнять вычисления и преобразования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решать уравнения и не­равенства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строить и исследовать про­стейшие математические модели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строить и исследовать про­стейшие математические модели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857"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заданий – 12; из них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типу заданий: с кратким ответом – 12;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уровню сложности: Б – 12.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Максимальный первичный балл за работу – 12.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время выполнения работы – 90 мин.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088" marR="160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939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063192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818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090"/>
            <a:ext cx="9190044" cy="234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6"/>
            <a:ext cx="9190044" cy="403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998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9928"/>
            <a:ext cx="9168255" cy="3447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78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984" y="407893"/>
            <a:ext cx="7076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pc="-10" dirty="0">
                <a:latin typeface="TT Norms Regular" panose="02000503030000020003"/>
              </a:rPr>
              <a:t>РЕЗУЛЬТАТЫ</a:t>
            </a:r>
            <a:r>
              <a:rPr lang="ru-RU" sz="2000" b="1" dirty="0">
                <a:latin typeface="TT Norms Regular" panose="02000503030000020003"/>
              </a:rPr>
              <a:t> </a:t>
            </a:r>
            <a:r>
              <a:rPr lang="ru-RU" sz="2000" b="1" spc="35" dirty="0">
                <a:latin typeface="TT Norms Regular" panose="02000503030000020003"/>
              </a:rPr>
              <a:t>ЕГЭ</a:t>
            </a:r>
            <a:r>
              <a:rPr lang="ru-RU" sz="2000" b="1" spc="5" dirty="0">
                <a:latin typeface="TT Norms Regular" panose="02000503030000020003"/>
              </a:rPr>
              <a:t> </a:t>
            </a:r>
            <a:r>
              <a:rPr lang="ru-RU" sz="2000" b="1" spc="5" dirty="0" smtClean="0">
                <a:latin typeface="TT Norms Regular" panose="02000503030000020003"/>
              </a:rPr>
              <a:t>2019 </a:t>
            </a:r>
            <a:r>
              <a:rPr lang="ru-RU" sz="2000" b="1" spc="5" dirty="0">
                <a:latin typeface="TT Norms Regular" panose="02000503030000020003"/>
              </a:rPr>
              <a:t>- </a:t>
            </a:r>
            <a:r>
              <a:rPr lang="ru-RU" sz="2000" b="1" spc="20" dirty="0">
                <a:latin typeface="TT Norms Regular" panose="02000503030000020003"/>
              </a:rPr>
              <a:t>202</a:t>
            </a:r>
            <a:r>
              <a:rPr lang="en-US" sz="2000" b="1" spc="20" dirty="0">
                <a:latin typeface="TT Norms Regular" panose="02000503030000020003"/>
              </a:rPr>
              <a:t>3</a:t>
            </a:r>
            <a:r>
              <a:rPr lang="ru-RU" sz="2000" b="1" spc="5" dirty="0">
                <a:latin typeface="TT Norms Regular" panose="02000503030000020003"/>
              </a:rPr>
              <a:t> </a:t>
            </a:r>
            <a:r>
              <a:rPr lang="ru-RU" sz="2000" b="1" spc="-15" dirty="0">
                <a:latin typeface="TT Norms Regular" panose="02000503030000020003"/>
              </a:rPr>
              <a:t>ГОДЫ</a:t>
            </a:r>
            <a:endParaRPr lang="ru-RU" sz="2000" b="1" dirty="0">
              <a:latin typeface="TT Norms Regular" panose="02000503030000020003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866406"/>
              </p:ext>
            </p:extLst>
          </p:nvPr>
        </p:nvGraphicFramePr>
        <p:xfrm>
          <a:off x="243985" y="1195447"/>
          <a:ext cx="8282358" cy="403742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84716"/>
                <a:gridCol w="494567"/>
                <a:gridCol w="494567"/>
                <a:gridCol w="652829"/>
                <a:gridCol w="487973"/>
                <a:gridCol w="494567"/>
                <a:gridCol w="725366"/>
                <a:gridCol w="652829"/>
                <a:gridCol w="652829"/>
                <a:gridCol w="659423"/>
                <a:gridCol w="685800"/>
                <a:gridCol w="877033"/>
                <a:gridCol w="619859"/>
              </a:tblGrid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Русский язык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Математика профильная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Физика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Химия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Информатика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Биология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История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География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Английский язык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Обществознание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Литература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847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Не преодолели </a:t>
                      </a:r>
                      <a:r>
                        <a:rPr lang="ru-RU" sz="1200" u="none" strike="noStrike" dirty="0" err="1">
                          <a:effectLst/>
                        </a:rPr>
                        <a:t>миним</a:t>
                      </a:r>
                      <a:r>
                        <a:rPr lang="ru-RU" sz="1200" u="none" strike="noStrike" dirty="0">
                          <a:effectLst/>
                        </a:rPr>
                        <a:t>. </a:t>
                      </a:r>
                      <a:r>
                        <a:rPr lang="ru-RU" sz="1200" u="none" strike="noStrike" dirty="0" smtClean="0">
                          <a:effectLst/>
                        </a:rPr>
                        <a:t>порог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19,5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24,2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</a:tr>
              <a:tr h="138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2020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30,2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17,8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20,1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33,3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</a:tr>
              <a:tr h="138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29,4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15,1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29,4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23,7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</a:tr>
              <a:tr h="138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29,9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21,7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21,0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18,4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</a:tr>
              <a:tr h="138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2023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0,2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3847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Средний балл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65,5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49,5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51,6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43,4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65,9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48,2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58,1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</a:tr>
              <a:tr h="138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2020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67,6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46,3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47,4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54,1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55,7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68,9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47,9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</a:tr>
              <a:tr h="138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68,3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46,4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49,2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45,8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51,7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68,1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51,9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60,4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</a:tr>
              <a:tr h="138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67,2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48,9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47,3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54,8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52,8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70,8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54,8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53,3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</a:tr>
              <a:tr h="138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56,2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50,9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51,3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56,1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847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Получили от 80 до 100 баллов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</a:tr>
              <a:tr h="138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2020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11,1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11,3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</a:tr>
              <a:tr h="138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2021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12,0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12,8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</a:tr>
              <a:tr h="138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2022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12,6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35,6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</a:tr>
              <a:tr h="138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13,8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6" marR="4946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CA85-9840-4149-8A9B-A0B8A326CB1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4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0" y="476672"/>
            <a:ext cx="9036496" cy="4966299"/>
          </a:xfrm>
        </p:spPr>
        <p:txBody>
          <a:bodyPr>
            <a:noAutofit/>
          </a:bodyPr>
          <a:lstStyle/>
          <a:p>
            <a:pPr algn="l"/>
            <a:r>
              <a:rPr lang="ru-RU" sz="3400" dirty="0" smtClean="0"/>
              <a:t>№ 11 Текстовая задача (на сплавы)-8%.</a:t>
            </a:r>
          </a:p>
          <a:p>
            <a:pPr algn="l"/>
            <a:r>
              <a:rPr lang="ru-RU" sz="3400" dirty="0" smtClean="0"/>
              <a:t>№12 Задача на логику и смекалку-42%</a:t>
            </a:r>
          </a:p>
          <a:p>
            <a:pPr algn="l"/>
            <a:r>
              <a:rPr lang="ru-RU" sz="3400" dirty="0" smtClean="0"/>
              <a:t>№4 Теория вероятности (классическое определение)- 55%</a:t>
            </a:r>
          </a:p>
          <a:p>
            <a:pPr algn="l"/>
            <a:r>
              <a:rPr lang="ru-RU" sz="3400" dirty="0" smtClean="0"/>
              <a:t>№10 Логарифмическое уравнение-66%</a:t>
            </a:r>
          </a:p>
          <a:p>
            <a:pPr algn="l"/>
            <a:r>
              <a:rPr lang="ru-RU" sz="3400" dirty="0" smtClean="0"/>
              <a:t>№9 Нахождение значения тригонометрического выражения-74%</a:t>
            </a:r>
          </a:p>
          <a:p>
            <a:pPr algn="l"/>
            <a:r>
              <a:rPr lang="ru-RU" sz="3400" dirty="0" smtClean="0"/>
              <a:t>№7 Геометрическая задача (свойства параллельности прямых)-74%</a:t>
            </a:r>
          </a:p>
          <a:p>
            <a:pPr algn="l"/>
            <a:r>
              <a:rPr lang="ru-RU" sz="1400" dirty="0" smtClean="0"/>
              <a:t>* Задания, с которыми справились менее 50 человек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434185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16" y="2132856"/>
            <a:ext cx="9145016" cy="242334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Методика подготовки к ЕГЭ базового и профильного уровня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2979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620688"/>
            <a:ext cx="7453380" cy="482228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Используемая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Ященко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И.В ЕГЭ 2024 по математике 11 класс базовый уровень 30 тренировочных вариантов заданий с ответами и решением для подготовки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экзамену</a:t>
            </a:r>
          </a:p>
          <a:p>
            <a:pPr algn="l"/>
            <a:r>
              <a:rPr lang="ru-RU" dirty="0" smtClean="0"/>
              <a:t>2.Математика</a:t>
            </a:r>
            <a:r>
              <a:rPr lang="ru-RU" dirty="0"/>
              <a:t>. Базовый уровень. Единый государственный экзамен. Готовимся к итоговой аттестации /</a:t>
            </a:r>
          </a:p>
          <a:p>
            <a:pPr algn="l"/>
            <a:r>
              <a:rPr lang="ru-RU" dirty="0"/>
              <a:t>А. В. Семёнов, И. Р. Высоцкий, А. С. Трепалин, Е. А. </a:t>
            </a:r>
            <a:r>
              <a:rPr lang="ru-RU" dirty="0" err="1"/>
              <a:t>Кукса</a:t>
            </a:r>
            <a:r>
              <a:rPr lang="ru-RU" dirty="0"/>
              <a:t> и др. ; под ред. И. В. Ященко ; Московский</a:t>
            </a:r>
          </a:p>
          <a:p>
            <a:pPr algn="l"/>
            <a:r>
              <a:rPr lang="ru-RU" dirty="0" smtClean="0"/>
              <a:t>3.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73016"/>
            <a:ext cx="7344816" cy="1568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31220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340768"/>
            <a:ext cx="7344816" cy="4032448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Распечатай и реши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  <a:hlinkClick r:id="rId2"/>
              </a:rPr>
              <a:t>https://www.time4math.ru</a:t>
            </a:r>
            <a:r>
              <a:rPr lang="en-US" sz="3600" dirty="0" smtClean="0">
                <a:solidFill>
                  <a:schemeClr val="tx1"/>
                </a:solidFill>
                <a:hlinkClick r:id="rId2"/>
              </a:rPr>
              <a:t>/</a:t>
            </a:r>
            <a:endParaRPr lang="ru-RU" sz="36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sz="3600" dirty="0">
                <a:solidFill>
                  <a:schemeClr val="tx1"/>
                </a:solidFill>
              </a:rPr>
              <a:t>math100.ru </a:t>
            </a:r>
            <a:r>
              <a:rPr lang="en-US" sz="3600" dirty="0">
                <a:solidFill>
                  <a:schemeClr val="tx1"/>
                </a:solidFill>
                <a:hlinkClick r:id="rId3"/>
              </a:rPr>
              <a:t>https://math100.ru/prof-ege_2023_10-1</a:t>
            </a:r>
            <a:r>
              <a:rPr lang="en-US" sz="3600" dirty="0" smtClean="0">
                <a:solidFill>
                  <a:schemeClr val="tx1"/>
                </a:solidFill>
                <a:hlinkClick r:id="rId3"/>
              </a:rPr>
              <a:t>/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sz="3600" dirty="0">
                <a:solidFill>
                  <a:schemeClr val="tx1"/>
                </a:solidFill>
                <a:hlinkClick r:id="rId4"/>
              </a:rPr>
              <a:t>https://egemaximum.ru/31876-2</a:t>
            </a:r>
            <a:r>
              <a:rPr lang="en-US" sz="3600" dirty="0" smtClean="0">
                <a:solidFill>
                  <a:schemeClr val="tx1"/>
                </a:solidFill>
                <a:hlinkClick r:id="rId4"/>
              </a:rPr>
              <a:t>/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7439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600" dirty="0" smtClean="0"/>
              <a:t>Спасибо за внимание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89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5701" y="276008"/>
            <a:ext cx="7076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pc="-10" dirty="0">
                <a:latin typeface="TT Norms Regular" panose="02000503030000020003"/>
              </a:rPr>
              <a:t>РЕЗУЛЬТАТЫ</a:t>
            </a:r>
            <a:r>
              <a:rPr lang="ru-RU" sz="2000" b="1" dirty="0">
                <a:latin typeface="TT Norms Regular" panose="02000503030000020003"/>
              </a:rPr>
              <a:t> </a:t>
            </a:r>
            <a:r>
              <a:rPr lang="ru-RU" sz="2000" b="1" spc="35" dirty="0">
                <a:latin typeface="TT Norms Regular" panose="02000503030000020003"/>
              </a:rPr>
              <a:t>ЕГЭ</a:t>
            </a:r>
            <a:r>
              <a:rPr lang="ru-RU" sz="2000" b="1" spc="5" dirty="0">
                <a:latin typeface="TT Norms Regular" panose="02000503030000020003"/>
              </a:rPr>
              <a:t> 20</a:t>
            </a:r>
            <a:r>
              <a:rPr lang="en-US" sz="2000" b="1" spc="5" dirty="0">
                <a:latin typeface="TT Norms Regular" panose="02000503030000020003"/>
              </a:rPr>
              <a:t>20</a:t>
            </a:r>
            <a:r>
              <a:rPr lang="ru-RU" sz="2000" b="1" spc="5" dirty="0">
                <a:latin typeface="TT Norms Regular" panose="02000503030000020003"/>
              </a:rPr>
              <a:t> - </a:t>
            </a:r>
            <a:r>
              <a:rPr lang="ru-RU" sz="2000" b="1" spc="20" dirty="0">
                <a:latin typeface="TT Norms Regular" panose="02000503030000020003"/>
              </a:rPr>
              <a:t>202</a:t>
            </a:r>
            <a:r>
              <a:rPr lang="en-US" sz="2000" b="1" spc="20" dirty="0">
                <a:latin typeface="TT Norms Regular" panose="02000503030000020003"/>
              </a:rPr>
              <a:t>3</a:t>
            </a:r>
            <a:r>
              <a:rPr lang="ru-RU" sz="2000" b="1" spc="5" dirty="0">
                <a:latin typeface="TT Norms Regular" panose="02000503030000020003"/>
              </a:rPr>
              <a:t> </a:t>
            </a:r>
            <a:r>
              <a:rPr lang="ru-RU" sz="2000" b="1" spc="-15" dirty="0">
                <a:latin typeface="TT Norms Regular" panose="02000503030000020003"/>
              </a:rPr>
              <a:t>ГОДЫ</a:t>
            </a:r>
            <a:endParaRPr lang="ru-RU" sz="2000" b="1" dirty="0">
              <a:latin typeface="TT Norms Regular" panose="02000503030000020003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564151"/>
              </p:ext>
            </p:extLst>
          </p:nvPr>
        </p:nvGraphicFramePr>
        <p:xfrm>
          <a:off x="568311" y="752657"/>
          <a:ext cx="7859116" cy="8912401"/>
        </p:xfrm>
        <a:graphic>
          <a:graphicData uri="http://schemas.openxmlformats.org/drawingml/2006/table">
            <a:tbl>
              <a:tblPr/>
              <a:tblGrid>
                <a:gridCol w="1044516"/>
                <a:gridCol w="850496"/>
                <a:gridCol w="853154"/>
                <a:gridCol w="850496"/>
                <a:gridCol w="853154"/>
                <a:gridCol w="850496"/>
                <a:gridCol w="853154"/>
                <a:gridCol w="850496"/>
                <a:gridCol w="853154"/>
              </a:tblGrid>
              <a:tr h="172753">
                <a:tc gridSpan="9"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Математика профильная 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73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Муниципалитет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2020 год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2021 год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2022 год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2023 год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Количество участников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Не преодолевшие минимальный балл 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Количество участников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Не преодолевшие минимальный балл 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Количество участников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Не преодолевшие минимальный балл 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Количество участников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Не преодолевшие минимальный балл 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г. Благовещенск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663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(11.8%)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643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 (12.29%)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585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(7.35%)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489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45 (</a:t>
                      </a:r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9,2%)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93A4"/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г. Белогорск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(5.2%)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(7.55%)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(12.88%)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4 (</a:t>
                      </a:r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3,42%)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г.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Зея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T Norms Regular" panose="02000503030000020003"/>
                      </a:endParaRP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(21.3%)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(14.29%)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(13.51%)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7 (</a:t>
                      </a:r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11,29%)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г. Райчихинск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(6.1%)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(6.67%)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(7.14%)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3 (10,71</a:t>
                      </a:r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93A4"/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г. Свободный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(8.3%)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(9.68%)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(16.15%)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142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21 (</a:t>
                      </a:r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14,79%)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г. Тында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(16.1%)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(7.55%)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(7.69%)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3 (4,05%)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г. Шимановск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 (0%)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(9.26%)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(20.97%)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38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0 (0%)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Архаринский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(7.1%)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(10%)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 (0%)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3 (10,71%)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93A4"/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Белогорский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(14.3%)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(15.79%)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(40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%) </a:t>
                      </a:r>
                      <a:r>
                        <a:rPr lang="ru-RU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!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5 ( </a:t>
                      </a:r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35,71</a:t>
                      </a:r>
                      <a:r>
                        <a:rPr lang="ru-RU" sz="1000" b="0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%) </a:t>
                      </a:r>
                      <a:r>
                        <a:rPr lang="ru-RU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!</a:t>
                      </a:r>
                      <a:endParaRPr lang="ru-RU" sz="1000" b="0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2184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Благовещенский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(2.4%)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(11.43%)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(11.43%)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4 (10,81%)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84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Бурейский муниципальный округ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(17.1%)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(22.22%)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(21.88%)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38 </a:t>
                      </a:r>
                      <a:endParaRPr lang="ru-RU" sz="1000" b="0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7 (18,42%)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Завитинский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(2.4%)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(17.39%)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(3.57%)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3 (13,04%)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93A4"/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Зейский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(8.3%)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(6.25%)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(15%)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1 (4,35%)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Ивановский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(10.3%)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(14.29%)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 (0%)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7 (23,33</a:t>
                      </a:r>
                      <a:r>
                        <a:rPr lang="ru-RU" sz="1000" b="0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%) </a:t>
                      </a:r>
                      <a:r>
                        <a:rPr lang="ru-RU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!</a:t>
                      </a:r>
                      <a:endParaRPr lang="ru-RU" sz="1000" b="0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93A4"/>
                    </a:solidFill>
                  </a:tcPr>
                </a:tc>
              </a:tr>
              <a:tr h="2184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Константиновский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(9.4%)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(11.76%)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(17.65%)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0 (0%)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Магдагачинский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(6.9%)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(26.67%)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(21.74%)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9 (26,47</a:t>
                      </a:r>
                      <a:r>
                        <a:rPr lang="ru-RU" sz="1000" b="0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%) </a:t>
                      </a:r>
                      <a:r>
                        <a:rPr lang="ru-RU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!</a:t>
                      </a:r>
                      <a:endParaRPr lang="ru-RU" sz="1000" b="0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93A4"/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Мазановский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 (0%)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(20%) </a:t>
                      </a:r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!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(30%) </a:t>
                      </a:r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!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0 (0%)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Михайловский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(6.9%)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(20.83%)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(19.23%)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3 (16,67%)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Октябрьский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(41.7%)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(14.89%)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(26.92%)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7 (35</a:t>
                      </a:r>
                      <a:r>
                        <a:rPr lang="ru-RU" sz="1000" b="0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%) </a:t>
                      </a:r>
                      <a:r>
                        <a:rPr lang="ru-RU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!</a:t>
                      </a:r>
                      <a:endParaRPr lang="ru-RU" sz="1000" b="0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93A4"/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Ромненский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 (0%)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(20%) </a:t>
                      </a:r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!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(44.44%) </a:t>
                      </a:r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!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0 (0%)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Свободненский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(21.4%)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(10%)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(22.73%)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12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3 (25</a:t>
                      </a:r>
                      <a:r>
                        <a:rPr lang="ru-RU" sz="1000" b="0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%) </a:t>
                      </a:r>
                      <a:r>
                        <a:rPr lang="ru-RU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!</a:t>
                      </a:r>
                      <a:endParaRPr lang="ru-RU" sz="1000" b="0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93A4"/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Серышевский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(16.7%)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(6.67%)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(19.23%)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0 (0%)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Селемджинский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(20.8%)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(34.38%)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(17.24%)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2 (8,7%)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84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Сковородинский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(20%)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(6.76%)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(14.06%)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3 (4,84%)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Тамбовский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(15.4%)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(17.65%)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(13.95%)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4 (16%)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93A4"/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Тындинский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(9.1%)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(12.5%)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(10.53%)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1 (7,69%)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ЗАТО Циолковский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(12.5%)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(26.32%)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(9.09%)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0 (0%)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Шимановский район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(33.3%)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(42.86%)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 (0%)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4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0 (0%)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21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T Norms Regular" panose="02000503030000020003"/>
                        </a:rPr>
                        <a:t>пгт. Прогресс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(5.9%)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(8.7%)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(7.69%)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</a:rPr>
                        <a:t>4 (14,29%)</a:t>
                      </a:r>
                    </a:p>
                  </a:txBody>
                  <a:tcPr marL="4948" marR="4948" marT="65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93A4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CA85-9840-4149-8A9B-A0B8A326CB1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7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984" y="319970"/>
            <a:ext cx="7076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pc="-10" dirty="0">
                <a:latin typeface="TT Norms Regular" panose="02000503030000020003"/>
              </a:rPr>
              <a:t>РЕЗУЛЬТАТЫ</a:t>
            </a:r>
            <a:r>
              <a:rPr lang="ru-RU" sz="2000" b="1" dirty="0">
                <a:latin typeface="TT Norms Regular" panose="02000503030000020003"/>
              </a:rPr>
              <a:t> </a:t>
            </a:r>
            <a:r>
              <a:rPr lang="ru-RU" sz="2000" b="1" spc="35" dirty="0">
                <a:latin typeface="TT Norms Regular" panose="02000503030000020003"/>
              </a:rPr>
              <a:t>ЕГЭ</a:t>
            </a:r>
            <a:r>
              <a:rPr lang="ru-RU" sz="2000" b="1" spc="5" dirty="0">
                <a:latin typeface="TT Norms Regular" panose="02000503030000020003"/>
              </a:rPr>
              <a:t> </a:t>
            </a:r>
            <a:r>
              <a:rPr lang="ru-RU" sz="2000" b="1" spc="20" dirty="0" smtClean="0">
                <a:latin typeface="TT Norms Regular" panose="02000503030000020003"/>
              </a:rPr>
              <a:t>202</a:t>
            </a:r>
            <a:r>
              <a:rPr lang="en-US" sz="2000" b="1" spc="20" dirty="0">
                <a:latin typeface="TT Norms Regular" panose="02000503030000020003"/>
              </a:rPr>
              <a:t>3</a:t>
            </a:r>
            <a:r>
              <a:rPr lang="ru-RU" sz="2000" b="1" spc="5" dirty="0">
                <a:latin typeface="TT Norms Regular" panose="02000503030000020003"/>
              </a:rPr>
              <a:t> </a:t>
            </a:r>
            <a:r>
              <a:rPr lang="ru-RU" sz="2000" b="1" spc="-15" dirty="0" smtClean="0">
                <a:latin typeface="TT Norms Regular" panose="02000503030000020003"/>
              </a:rPr>
              <a:t>ГОД</a:t>
            </a:r>
            <a:endParaRPr lang="ru-RU" sz="2000" b="1" dirty="0">
              <a:latin typeface="TT Norms Regular" panose="02000503030000020003"/>
            </a:endParaRPr>
          </a:p>
        </p:txBody>
      </p:sp>
      <p:pic>
        <p:nvPicPr>
          <p:cNvPr id="5" name="Image 1" descr="Picture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3984" y="654526"/>
            <a:ext cx="3963135" cy="4229167"/>
          </a:xfrm>
          <a:prstGeom prst="rect">
            <a:avLst/>
          </a:prstGeom>
          <a:ln>
            <a:prstDash val="solid"/>
          </a:ln>
        </p:spPr>
      </p:pic>
      <p:pic>
        <p:nvPicPr>
          <p:cNvPr id="6" name="Image 1" descr="Picture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19220" y="654525"/>
            <a:ext cx="4259874" cy="4229167"/>
          </a:xfrm>
          <a:prstGeom prst="rect">
            <a:avLst/>
          </a:prstGeom>
          <a:ln>
            <a:prstDash val="solid"/>
          </a:ln>
        </p:spPr>
      </p:pic>
      <p:sp>
        <p:nvSpPr>
          <p:cNvPr id="3" name="TextBox 2"/>
          <p:cNvSpPr txBox="1"/>
          <p:nvPr/>
        </p:nvSpPr>
        <p:spPr>
          <a:xfrm>
            <a:off x="243984" y="4575915"/>
            <a:ext cx="1264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Русский язык 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19220" y="4597642"/>
            <a:ext cx="1146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Математика</a:t>
            </a:r>
            <a:endParaRPr lang="ru-RU" sz="1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CA85-9840-4149-8A9B-A0B8A326CB1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86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ADC9061-8B74-3137-D8E8-93A54EE5B040}"/>
              </a:ext>
            </a:extLst>
          </p:cNvPr>
          <p:cNvSpPr txBox="1"/>
          <p:nvPr/>
        </p:nvSpPr>
        <p:spPr>
          <a:xfrm>
            <a:off x="0" y="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-10" dirty="0">
                <a:latin typeface="TT Norms Regular" panose="02000503030000020003"/>
              </a:rPr>
              <a:t>РЕЗУЛЬТАТЫ</a:t>
            </a:r>
            <a:r>
              <a:rPr lang="ru-RU" b="1" dirty="0">
                <a:latin typeface="TT Norms Regular" panose="02000503030000020003"/>
              </a:rPr>
              <a:t> </a:t>
            </a:r>
            <a:r>
              <a:rPr lang="ru-RU" b="1" spc="35" dirty="0" smtClean="0">
                <a:latin typeface="TT Norms Regular" panose="02000503030000020003"/>
              </a:rPr>
              <a:t>ОГЭ</a:t>
            </a:r>
            <a:r>
              <a:rPr lang="ru-RU" b="1" spc="5" dirty="0" smtClean="0">
                <a:latin typeface="TT Norms Regular" panose="02000503030000020003"/>
              </a:rPr>
              <a:t> </a:t>
            </a:r>
            <a:r>
              <a:rPr lang="ru-RU" b="1" spc="5" dirty="0">
                <a:latin typeface="TT Norms Regular" panose="02000503030000020003"/>
              </a:rPr>
              <a:t>20</a:t>
            </a:r>
            <a:r>
              <a:rPr lang="en-US" b="1" spc="5" dirty="0" smtClean="0">
                <a:latin typeface="TT Norms Regular" panose="02000503030000020003"/>
              </a:rPr>
              <a:t>2</a:t>
            </a:r>
            <a:r>
              <a:rPr lang="ru-RU" b="1" spc="5" dirty="0" smtClean="0">
                <a:latin typeface="TT Norms Regular" panose="02000503030000020003"/>
              </a:rPr>
              <a:t>1 </a:t>
            </a:r>
            <a:r>
              <a:rPr lang="ru-RU" b="1" spc="5" dirty="0">
                <a:latin typeface="TT Norms Regular" panose="02000503030000020003"/>
              </a:rPr>
              <a:t>- </a:t>
            </a:r>
            <a:r>
              <a:rPr lang="ru-RU" b="1" spc="20" dirty="0">
                <a:latin typeface="TT Norms Regular" panose="02000503030000020003"/>
              </a:rPr>
              <a:t>202</a:t>
            </a:r>
            <a:r>
              <a:rPr lang="en-US" b="1" spc="20" dirty="0">
                <a:latin typeface="TT Norms Regular" panose="02000503030000020003"/>
              </a:rPr>
              <a:t>3</a:t>
            </a:r>
            <a:r>
              <a:rPr lang="ru-RU" b="1" spc="5" dirty="0">
                <a:latin typeface="TT Norms Regular" panose="02000503030000020003"/>
              </a:rPr>
              <a:t> </a:t>
            </a:r>
            <a:r>
              <a:rPr lang="ru-RU" b="1" spc="-15" dirty="0">
                <a:latin typeface="TT Norms Regular" panose="02000503030000020003"/>
              </a:rPr>
              <a:t>ГОДЫ</a:t>
            </a:r>
            <a:endParaRPr lang="ru-RU" b="1" dirty="0">
              <a:latin typeface="TT Norms Regular" panose="02000503030000020003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874467"/>
              </p:ext>
            </p:extLst>
          </p:nvPr>
        </p:nvGraphicFramePr>
        <p:xfrm>
          <a:off x="57338" y="337026"/>
          <a:ext cx="8581106" cy="9931296"/>
        </p:xfrm>
        <a:graphic>
          <a:graphicData uri="http://schemas.openxmlformats.org/drawingml/2006/table">
            <a:tbl>
              <a:tblPr/>
              <a:tblGrid>
                <a:gridCol w="1128173"/>
                <a:gridCol w="499062"/>
                <a:gridCol w="622735"/>
                <a:gridCol w="622735"/>
                <a:gridCol w="622735"/>
                <a:gridCol w="622735"/>
                <a:gridCol w="622735"/>
                <a:gridCol w="622735"/>
                <a:gridCol w="622735"/>
                <a:gridCol w="664250"/>
                <a:gridCol w="664250"/>
                <a:gridCol w="633113"/>
                <a:gridCol w="633113"/>
              </a:tblGrid>
              <a:tr h="1996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предмета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Русский язык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23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Муниципалитет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участников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преодолевшие минимальный балл 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участников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преодолевшие минимальный балл 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участников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преодолевшие минимальный балл 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участников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преодолевшие минимальный балл 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участников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преодолевшие минимальный балл 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участников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преодолевшие минимальный балл 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 Благовещенск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2497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(1.68%)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2468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(0.77%)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(1.35%)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2497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(2%)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2468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(1.09%)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2516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(1.87%)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 Белогорск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(0.98%)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(0.15%)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(0.12%)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(0.98%)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(0.15%)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 Зея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(4.98%)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(6.48%)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(4.83%)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(6.9%)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(9.26%)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(14.13%)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 Райчихинск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(11.06%)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(4.04%)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(0.45%)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(21.28%)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(5.8%)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(0.9%)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 Свободный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(3.67%)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(2.12%)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(2.51%)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(5.84%)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(1.94%)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(4.24%)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 Тында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(5.99%)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(2.78%)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(7.63%)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(2.78%)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 Шимановск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(6.14%)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(4.12%)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(2.5%)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(13.27%)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(8.64%)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(13.07%)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Архаринский район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(9.38%)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(1.23%)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(4.92%)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(23.13%)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(4.49%)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(7.1%)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</a:tr>
              <a:tr h="2142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Белогорский муниципальный округ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(1.06%)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(0.53%)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(1.06%)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(1.05%)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</a:tr>
              <a:tr h="1831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Благовещенский район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(0.79%)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(1.2%)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(1.64%)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(0.79%)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(1.2%)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</a:tr>
              <a:tr h="2142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Бурейский муниципальный округ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(9.57%)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(5.04%)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(6.87%)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(12.66%)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(7.56%)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(8.58%)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</a:tr>
              <a:tr h="2142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Завитинский муниципальный округ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(9.03%)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(3.29%)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(3.4%)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(23.23%)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(10.6%)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(8.84%)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Зейский район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(5.73%)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(4.29%)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(3.95%)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(7.01%)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(5.63%)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(8.55%)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</a:tr>
              <a:tr h="2142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Ивановский муниципальный округ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(5.45%)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(2.59%)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(5.93%)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(8.17%)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(6.03%)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(8.89%)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</a:tr>
              <a:tr h="1831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Константиновский район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(7.64%)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(1.99%)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(6.94%)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(2.65%)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</a:tr>
              <a:tr h="1831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Магдагачинский район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(7.6%)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(3.98%)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(8.06%)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(8.4%)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(13.66%)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(7.63%)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Мазановский район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(14.4%)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(11.34%)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(3.39%)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(23.39%)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(16.67%)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(6.72%)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Михайловский район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(7.87%)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(4.44%)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(1.75%)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(34.13%)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(10.79%)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(9.73%)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Октябрьский район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(4.73%)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(2.86%)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(0.53%)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(14.79%)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(6.29%)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(2.13%)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42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Ромненский муниципальный округ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(7.59%)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(29.11%)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(1.75%)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(2.44%)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Свободненский район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(9.84%)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(4.96%)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(9.84%)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(11.35%)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(1.79%)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Серышевский район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(15.33%)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(3.65%)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(2.71%)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(15.77%)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(3.05%)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Селемджинский район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(6.67%)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(3.13%)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(6.42%)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(14.29%)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(6.25%)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(10.09%)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</a:tr>
              <a:tr h="1831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Сковородинский район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(3.09%)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(2.18%)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(2.26%)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(5.06%)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(4.36%)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(4.84%)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Тамбовский район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(4.74%)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(2.51%)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(2.91%)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(15.95%)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(5.39%)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(4.71%)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42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Тындинский муниципальный округ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(2.61%)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(2.58%)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(3.55%)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(3.13%)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ЗАТО Циолковский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(5.63%)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(2.7%)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(1.69%)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(7.04%)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(4.05%)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(1.69%)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Шимановский район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(2%)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28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пгт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Прогресс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(10.74%)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(4.41%)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(2.52%)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(13.22%)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(13.24%)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(15.13%)</a:t>
                      </a:r>
                    </a:p>
                  </a:txBody>
                  <a:tcPr marL="4165" marR="4165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A4"/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CA85-9840-4149-8A9B-A0B8A326CB1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30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5701" y="276008"/>
            <a:ext cx="7076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pc="-10" dirty="0">
                <a:latin typeface="TT Norms Regular" panose="02000503030000020003"/>
              </a:rPr>
              <a:t>РЕЗУЛЬТАТЫ</a:t>
            </a:r>
            <a:r>
              <a:rPr lang="ru-RU" sz="2000" b="1" dirty="0">
                <a:latin typeface="TT Norms Regular" panose="02000503030000020003"/>
              </a:rPr>
              <a:t> </a:t>
            </a:r>
            <a:r>
              <a:rPr lang="ru-RU" sz="2000" b="1" spc="35" dirty="0" smtClean="0">
                <a:latin typeface="TT Norms Regular" panose="02000503030000020003"/>
              </a:rPr>
              <a:t>ВПР</a:t>
            </a:r>
            <a:r>
              <a:rPr lang="ru-RU" sz="2000" b="1" spc="5" dirty="0" smtClean="0">
                <a:latin typeface="TT Norms Regular" panose="02000503030000020003"/>
              </a:rPr>
              <a:t> </a:t>
            </a:r>
            <a:r>
              <a:rPr lang="ru-RU" sz="2000" b="1" spc="5" dirty="0">
                <a:latin typeface="TT Norms Regular" panose="02000503030000020003"/>
              </a:rPr>
              <a:t>20</a:t>
            </a:r>
            <a:r>
              <a:rPr lang="en-US" sz="2000" b="1" spc="5" dirty="0">
                <a:latin typeface="TT Norms Regular" panose="02000503030000020003"/>
              </a:rPr>
              <a:t>20</a:t>
            </a:r>
            <a:r>
              <a:rPr lang="ru-RU" sz="2000" b="1" spc="5" dirty="0">
                <a:latin typeface="TT Norms Regular" panose="02000503030000020003"/>
              </a:rPr>
              <a:t> - </a:t>
            </a:r>
            <a:r>
              <a:rPr lang="ru-RU" sz="2000" b="1" spc="20" dirty="0">
                <a:latin typeface="TT Norms Regular" panose="02000503030000020003"/>
              </a:rPr>
              <a:t>202</a:t>
            </a:r>
            <a:r>
              <a:rPr lang="en-US" sz="2000" b="1" spc="20" dirty="0">
                <a:latin typeface="TT Norms Regular" panose="02000503030000020003"/>
              </a:rPr>
              <a:t>3</a:t>
            </a:r>
            <a:r>
              <a:rPr lang="ru-RU" sz="2000" b="1" spc="5" dirty="0">
                <a:latin typeface="TT Norms Regular" panose="02000503030000020003"/>
              </a:rPr>
              <a:t> </a:t>
            </a:r>
            <a:r>
              <a:rPr lang="ru-RU" sz="2000" b="1" spc="-15" dirty="0">
                <a:latin typeface="TT Norms Regular" panose="02000503030000020003"/>
              </a:rPr>
              <a:t>ГОДЫ</a:t>
            </a:r>
            <a:endParaRPr lang="ru-RU" sz="2000" b="1" dirty="0">
              <a:latin typeface="TT Norms Regular" panose="02000503030000020003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81663"/>
              </p:ext>
            </p:extLst>
          </p:nvPr>
        </p:nvGraphicFramePr>
        <p:xfrm>
          <a:off x="553914" y="858468"/>
          <a:ext cx="7833947" cy="84698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92723"/>
                <a:gridCol w="742653"/>
                <a:gridCol w="742653"/>
                <a:gridCol w="742653"/>
                <a:gridCol w="742653"/>
                <a:gridCol w="742653"/>
                <a:gridCol w="742653"/>
                <a:gridCol w="742653"/>
                <a:gridCol w="742653"/>
              </a:tblGrid>
              <a:tr h="1318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ОМСУ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Русский язык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3" marR="6593" marT="659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3" marR="6593" marT="659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3" marR="6593" marT="6593" marB="0" anchor="b"/>
                </a:tc>
              </a:tr>
              <a:tr h="131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5 класс 2020 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6 класс 2021 г.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7 класс 2022 г.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8 класс 2023 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5 класс 2020 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6 класс 2021 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7 класс 2022 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8 класс 2023 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Архаринский муниципальный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25,27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11,11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12,09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10,47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10,49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4,35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Белогорский муниципальный округ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Благовещенский муниципальный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13,58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13,42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21,16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6,55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11,07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11,76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Бурейский муниципальный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2,21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1,65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Завитинский муниципальный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23,67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21,16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12,87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6,75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7,15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6,31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Ивановский муниципальный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14,22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8,75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7,68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9,09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6,53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6,89</a:t>
                      </a:r>
                    </a:p>
                  </a:txBody>
                  <a:tcPr marL="7144" marR="7144" marT="9525" marB="0" anchor="b">
                    <a:solidFill>
                      <a:srgbClr val="FF9999"/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Константиновский муниципальный район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13,97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12,72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10,42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8,33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12,79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12,61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Мазановский муниципальный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11,21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11,83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22,99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9,81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7,08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6,95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Магдагачинский муниципальный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17,74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11,01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14,22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10,23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7,58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11,21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6,68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Михайловский муниципальный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20,14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33,33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45,13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42,02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7,38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6,85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Октябрьский муниципальный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22,27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22,35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19,11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22,22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12,43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13,22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13,39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6,93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Ромненский муниципальный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15,28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4,08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8,33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13,95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20,94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12,15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6,11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Свободненский муниципальный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35,71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16,56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6,73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15,38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5,63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город Свободный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21,66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24,35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16,92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18,32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12,26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9,79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9,52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5,76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Селемджинский муниципальный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21,36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17,78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18,07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10,67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7,69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11,64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8,23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6,02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Серышевский муниципальный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26,22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14,81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17,09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15,96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11,27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12,14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10,81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4,79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Тамбовский муниципальный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29,3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29,45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12,66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14,57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9,75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7,98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5,02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Тындинский муниципальный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10,66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23,44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24,78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7,37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11,83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7,78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Шимановский муниципальный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5,88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13,73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3,77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6,08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26,67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13,74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город Благовещенск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12,49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9,63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11,13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10,42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16,91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17,46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16,44</a:t>
                      </a:r>
                    </a:p>
                  </a:txBody>
                  <a:tcPr marL="7144" marR="7144" marT="9525" marB="0" anchor="b">
                    <a:solidFill>
                      <a:srgbClr val="FF9999"/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город Белогорск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5,99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11,52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6,02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7,59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7,08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4,08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3,57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город Райчихинск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10,22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9,77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8,38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10,48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8,43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7,23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10,13</a:t>
                      </a:r>
                    </a:p>
                  </a:txBody>
                  <a:tcPr marL="7144" marR="7144" marT="9525" marB="0" anchor="b">
                    <a:solidFill>
                      <a:srgbClr val="FF9999"/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город Зея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17,79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24,08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16,03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13,36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15,79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11,26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11,36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город Тында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9,74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4,91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8,33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17,05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15,12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город Шимановск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15,79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7,47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9,25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14,33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14,89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10,32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рабочий поселок (поселок городского типа) Прогресс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16,67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4,49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10,49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9,06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</a:t>
                      </a:r>
                    </a:p>
                  </a:txBody>
                  <a:tcPr marL="7144" marR="7144" marT="9525" marB="0" anchor="b">
                    <a:solidFill>
                      <a:srgbClr val="FF9999"/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Зейский муниципальный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16,77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11,92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13,51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11,27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28,94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9,57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7,76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Сковородинский муниципальный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19,18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11,15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8,36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4,13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24,62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25,86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15,13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ЗАТО город Циолковский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42,86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1,67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10,42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5,66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Амурская область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16,16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15,65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12,16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10,51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659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7144" marR="7144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7144" marR="714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CA85-9840-4149-8A9B-A0B8A326CB1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36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6" y="260648"/>
            <a:ext cx="8856984" cy="6120680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>
                <a:solidFill>
                  <a:schemeClr val="tx1"/>
                </a:solidFill>
              </a:rPr>
              <a:t/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Анализ </a:t>
            </a:r>
            <a:r>
              <a:rPr lang="ru-RU" sz="6000" dirty="0" smtClean="0">
                <a:solidFill>
                  <a:schemeClr val="tx1"/>
                </a:solidFill>
              </a:rPr>
              <a:t>диагностических работ по математике(П</a:t>
            </a:r>
            <a:r>
              <a:rPr lang="ru-RU" sz="6000" dirty="0" smtClean="0">
                <a:solidFill>
                  <a:schemeClr val="tx1"/>
                </a:solidFill>
              </a:rPr>
              <a:t>)</a:t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>
                <a:solidFill>
                  <a:schemeClr val="tx1"/>
                </a:solidFill>
              </a:rPr>
              <a:t/>
            </a:r>
            <a:br>
              <a:rPr lang="ru-RU" sz="6000" dirty="0">
                <a:solidFill>
                  <a:schemeClr val="tx1"/>
                </a:solidFill>
              </a:rPr>
            </a:br>
            <a:endParaRPr lang="ru-RU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5517232"/>
            <a:ext cx="3995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Доклад подготовила учитель </a:t>
            </a:r>
            <a:br>
              <a:rPr lang="ru-RU" dirty="0"/>
            </a:br>
            <a:r>
              <a:rPr lang="ru-RU" dirty="0"/>
              <a:t>математики МОУ Тамбовской СОШ </a:t>
            </a:r>
            <a:br>
              <a:rPr lang="ru-RU" dirty="0"/>
            </a:br>
            <a:r>
              <a:rPr lang="ru-RU" dirty="0"/>
              <a:t>Кутузова С.О.</a:t>
            </a:r>
          </a:p>
        </p:txBody>
      </p:sp>
    </p:spTree>
    <p:extLst>
      <p:ext uri="{BB962C8B-B14F-4D97-AF65-F5344CB8AC3E}">
        <p14:creationId xmlns:p14="http://schemas.microsoft.com/office/powerpoint/2010/main" val="4292030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8640"/>
            <a:ext cx="4304478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248" y="1551515"/>
            <a:ext cx="6984776" cy="527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1646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241</TotalTime>
  <Words>3132</Words>
  <Application>Microsoft Office PowerPoint</Application>
  <PresentationFormat>Экран (4:3)</PresentationFormat>
  <Paragraphs>1496</Paragraphs>
  <Slides>34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Воздушный поток</vt:lpstr>
      <vt:lpstr>Качество образования как ресурс разработки и принятия управленческих решений на основе анализа данных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Анализ диагностических работ по математике(П)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диагностических работ по математике(Б)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Методика подготовки к ЕГЭ базового и профильного уровня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sveta</dc:creator>
  <cp:lastModifiedBy>sveta</cp:lastModifiedBy>
  <cp:revision>31</cp:revision>
  <dcterms:created xsi:type="dcterms:W3CDTF">2023-11-22T03:20:23Z</dcterms:created>
  <dcterms:modified xsi:type="dcterms:W3CDTF">2023-11-22T10:11:25Z</dcterms:modified>
</cp:coreProperties>
</file>