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69" r:id="rId4"/>
    <p:sldId id="280" r:id="rId5"/>
    <p:sldId id="281" r:id="rId6"/>
    <p:sldId id="282" r:id="rId7"/>
    <p:sldId id="284" r:id="rId8"/>
    <p:sldId id="285" r:id="rId9"/>
    <p:sldId id="286" r:id="rId10"/>
    <p:sldId id="287" r:id="rId11"/>
    <p:sldId id="288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22" y="78"/>
      </p:cViewPr>
      <p:guideLst>
        <p:guide orient="horz" pos="2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9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1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7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5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2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62879-C342-4CD0-AE22-76881F46A53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4E8F-D782-4408-B425-652CC75D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6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LAW&amp;n=458212&amp;dst=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LAW&amp;n=458212&amp;dst=1000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58212&amp;dst=100080" TargetMode="External"/><Relationship Id="rId5" Type="http://schemas.openxmlformats.org/officeDocument/2006/relationships/hyperlink" Target="https://login.consultant.ru/link/?req=doc&amp;base=LAW&amp;n=451871&amp;dst=100755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58093&amp;dst=100007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ogin.consultant.ru/link/?req=doc&amp;base=LAW&amp;n=451803&amp;dst=5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51742&amp;dst=115" TargetMode="External"/><Relationship Id="rId5" Type="http://schemas.openxmlformats.org/officeDocument/2006/relationships/hyperlink" Target="https://login.consultant.ru/link/?req=doc&amp;base=LAW&amp;n=452712&amp;dst=279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login.consultant.ru/link/?req=doc&amp;base=LAW&amp;n=454142&amp;dst=6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login.consultant.ru/link/?req=doc&amp;base=LAW&amp;n=452915&amp;dst=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55810&amp;dst=100682" TargetMode="External"/><Relationship Id="rId5" Type="http://schemas.openxmlformats.org/officeDocument/2006/relationships/hyperlink" Target="https://login.consultant.ru/link/?req=doc&amp;base=LAW&amp;n=455810&amp;dst=37" TargetMode="External"/><Relationship Id="rId4" Type="http://schemas.openxmlformats.org/officeDocument/2006/relationships/hyperlink" Target="https://login.consultant.ru/link/?req=doc&amp;base=LAW&amp;n=470733&amp;dst=4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51871&amp;dst=688" TargetMode="External"/><Relationship Id="rId4" Type="http://schemas.openxmlformats.org/officeDocument/2006/relationships/hyperlink" Target="https://login.consultant.ru/link/?req=doc&amp;base=LAW&amp;n=451871&amp;dst=10090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00198&amp;dst=100017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LAW&amp;n=458212&amp;dst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84313" y="5462738"/>
            <a:ext cx="10298308" cy="76939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dirty="0">
                <a:latin typeface="TT Norms Medium"/>
              </a:rPr>
              <a:t>Кленина Ольга Андреевна, консультант отдела общего образования министерства образования и </a:t>
            </a:r>
            <a:r>
              <a:rPr lang="ru-RU" sz="1800" dirty="0" smtClean="0">
                <a:latin typeface="TT Norms Medium"/>
              </a:rPr>
              <a:t> Амурской области</a:t>
            </a:r>
            <a:endParaRPr lang="ru-RU" sz="1800" dirty="0">
              <a:latin typeface="TT Norms Medium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241" y="327222"/>
            <a:ext cx="984760" cy="11245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097" y="1122363"/>
            <a:ext cx="9513903" cy="23876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latin typeface="TT Norms Regular"/>
                <a:cs typeface="Times New Roman" panose="02020603050405020304" pitchFamily="18" charset="0"/>
              </a:rPr>
              <a:t>Приемная кампания </a:t>
            </a:r>
            <a:r>
              <a:rPr lang="ru-RU" sz="3600" b="1" dirty="0" smtClean="0">
                <a:latin typeface="TT Norms Regular"/>
                <a:cs typeface="Times New Roman" panose="02020603050405020304" pitchFamily="18" charset="0"/>
              </a:rPr>
              <a:t>в первый класс </a:t>
            </a:r>
            <a:r>
              <a:rPr lang="ru-RU" sz="3600" b="1" dirty="0">
                <a:latin typeface="TT Norms Regular"/>
                <a:cs typeface="Times New Roman" panose="02020603050405020304" pitchFamily="18" charset="0"/>
              </a:rPr>
              <a:t>в 2024 году</a:t>
            </a:r>
            <a:endParaRPr lang="ru-RU" sz="3600" dirty="0">
              <a:latin typeface="TT Norm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95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10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9001" y="274118"/>
            <a:ext cx="11388816" cy="2805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T Norms ExtraBold"/>
              </a:rPr>
              <a:t>Перечень документов для приема в 1 класс</a:t>
            </a:r>
            <a:r>
              <a:rPr lang="ru-RU" sz="2800" b="1" dirty="0">
                <a:latin typeface="TT Norms ExtraBold"/>
              </a:rPr>
              <a:t/>
            </a:r>
            <a:br>
              <a:rPr lang="ru-RU" sz="2800" b="1" dirty="0">
                <a:latin typeface="TT Norms ExtraBold"/>
              </a:rPr>
            </a:br>
            <a:endParaRPr lang="ru-RU" sz="2800" b="1" dirty="0">
              <a:latin typeface="TT Norms ExtraBold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40190" y="414388"/>
            <a:ext cx="10925065" cy="4019567"/>
          </a:xfrm>
        </p:spPr>
        <p:txBody>
          <a:bodyPr>
            <a:normAutofit fontScale="40000" lnSpcReduction="20000"/>
          </a:bodyPr>
          <a:lstStyle/>
          <a:p>
            <a:r>
              <a:rPr lang="ru-RU" sz="4500" b="1" u="sng" dirty="0" smtClean="0">
                <a:latin typeface="TT Norms Regular" panose="02000503030000020003"/>
              </a:rPr>
              <a:t>П.26. Порядка:</a:t>
            </a:r>
          </a:p>
          <a:p>
            <a:pPr marL="0" indent="0">
              <a:buNone/>
            </a:pPr>
            <a:r>
              <a:rPr lang="ru-RU" sz="3300" b="1" dirty="0" smtClean="0">
                <a:latin typeface="TT Norms Regular" panose="02000503030000020003"/>
              </a:rPr>
              <a:t>Для </a:t>
            </a:r>
            <a:r>
              <a:rPr lang="ru-RU" sz="3300" b="1" dirty="0">
                <a:latin typeface="TT Norms Regular" panose="02000503030000020003"/>
              </a:rPr>
              <a:t>приема </a:t>
            </a:r>
            <a:r>
              <a:rPr lang="ru-RU" sz="3300" b="1" dirty="0" smtClean="0">
                <a:latin typeface="TT Norms Regular" panose="02000503030000020003"/>
              </a:rPr>
              <a:t>родитель (законный представитель) </a:t>
            </a:r>
            <a:r>
              <a:rPr lang="ru-RU" sz="3300" b="1" dirty="0">
                <a:latin typeface="TT Norms Regular" panose="02000503030000020003"/>
              </a:rPr>
              <a:t>ребенка </a:t>
            </a:r>
            <a:r>
              <a:rPr lang="ru-RU" sz="3300" b="1" dirty="0" smtClean="0">
                <a:latin typeface="TT Norms Regular" panose="02000503030000020003"/>
              </a:rPr>
              <a:t>представляет </a:t>
            </a:r>
            <a:r>
              <a:rPr lang="ru-RU" sz="3300" b="1" dirty="0">
                <a:latin typeface="TT Norms Regular" panose="02000503030000020003"/>
              </a:rPr>
              <a:t>следующие документы:</a:t>
            </a:r>
          </a:p>
          <a:p>
            <a:r>
              <a:rPr lang="ru-RU" sz="3300" dirty="0">
                <a:latin typeface="TT Norms Regular" panose="02000503030000020003"/>
              </a:rPr>
              <a:t>копию документа, удостоверяющего личность родителя (законного представителя) </a:t>
            </a:r>
            <a:r>
              <a:rPr lang="ru-RU" sz="3300" dirty="0" smtClean="0">
                <a:latin typeface="TT Norms Regular" panose="02000503030000020003"/>
              </a:rPr>
              <a:t>ребенка;</a:t>
            </a:r>
            <a:endParaRPr lang="ru-RU" sz="3300" dirty="0">
              <a:latin typeface="TT Norms Regular" panose="02000503030000020003"/>
            </a:endParaRPr>
          </a:p>
          <a:p>
            <a:r>
              <a:rPr lang="ru-RU" sz="3300" dirty="0">
                <a:latin typeface="TT Norms Regular" panose="02000503030000020003"/>
              </a:rPr>
              <a:t>копию свидетельства о рождении ребенка или документа, подтверждающего родство заявителя;</a:t>
            </a:r>
          </a:p>
          <a:p>
            <a:r>
              <a:rPr lang="ru-RU" sz="3300" dirty="0">
                <a:latin typeface="TT Norms Regular" panose="02000503030000020003"/>
              </a:rPr>
              <a:t>копию свидетельства о рождении полнородных и </a:t>
            </a:r>
            <a:r>
              <a:rPr lang="ru-RU" sz="3300" dirty="0" err="1">
                <a:latin typeface="TT Norms Regular" panose="02000503030000020003"/>
              </a:rPr>
              <a:t>неполнородных</a:t>
            </a:r>
            <a:r>
              <a:rPr lang="ru-RU" sz="3300" dirty="0">
                <a:latin typeface="TT Norms Regular" panose="02000503030000020003"/>
              </a:rPr>
              <a:t> брата и (или) сестры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</a:t>
            </a:r>
            <a:r>
              <a:rPr lang="ru-RU" sz="3300" dirty="0" err="1">
                <a:latin typeface="TT Norms Regular" panose="02000503030000020003"/>
              </a:rPr>
              <a:t>неполнородные</a:t>
            </a:r>
            <a:r>
              <a:rPr lang="ru-RU" sz="3300" dirty="0">
                <a:latin typeface="TT Norms Regular" panose="02000503030000020003"/>
              </a:rPr>
              <a:t> брат и (или) сестра);</a:t>
            </a:r>
          </a:p>
          <a:p>
            <a:r>
              <a:rPr lang="ru-RU" sz="3300" dirty="0">
                <a:latin typeface="TT Norms Regular" panose="02000503030000020003"/>
              </a:rPr>
              <a:t>копию документа, подтверждающего установление опеки или попечительства (при необходимости);</a:t>
            </a:r>
          </a:p>
          <a:p>
            <a:r>
              <a:rPr lang="ru-RU" sz="3300" dirty="0">
                <a:latin typeface="TT Norms Regular" panose="02000503030000020003"/>
              </a:rPr>
              <a:t>копию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территории);</a:t>
            </a:r>
          </a:p>
          <a:p>
            <a:r>
              <a:rPr lang="ru-RU" sz="3300" dirty="0">
                <a:latin typeface="TT Norms Regular" panose="02000503030000020003"/>
              </a:rPr>
              <a:t>копии документов, подтверждающих право внеочередного, первоочередного приема на обучение по основным общеобразовательным программам или преимущественного приема на обучение по образовательным программам основного общего и среднего общего образования, интегрированным с дополнительными общеразвивающими программами, имеющими целью подготовку несовершеннолетних граждан к военной или иной государственной службе, в том числе к государственной службе российского казачества;</a:t>
            </a:r>
          </a:p>
          <a:p>
            <a:r>
              <a:rPr lang="ru-RU" sz="3300" dirty="0">
                <a:latin typeface="TT Norms Regular" panose="02000503030000020003"/>
              </a:rPr>
              <a:t>копию заключения психолого-медико-педагогической комиссии (при наличии).</a:t>
            </a: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03262" y="3765468"/>
            <a:ext cx="11082098" cy="2308324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T Norms Regular" panose="02000503030000020003"/>
              </a:rPr>
              <a:t>П.27 Порядка: </a:t>
            </a:r>
          </a:p>
          <a:p>
            <a:r>
              <a:rPr lang="ru-RU" sz="1600" b="1" dirty="0" smtClean="0">
                <a:latin typeface="TT Norms Regular" panose="02000503030000020003"/>
              </a:rPr>
              <a:t>Не </a:t>
            </a:r>
            <a:r>
              <a:rPr lang="ru-RU" sz="1600" b="1" dirty="0">
                <a:latin typeface="TT Norms Regular" panose="02000503030000020003"/>
              </a:rPr>
              <a:t>допускается требовать представления других документов</a:t>
            </a:r>
            <a:r>
              <a:rPr lang="ru-RU" sz="1600" dirty="0">
                <a:latin typeface="TT Norms Regular" panose="02000503030000020003"/>
              </a:rPr>
              <a:t>, кроме предусмотренных </a:t>
            </a:r>
            <a:r>
              <a:rPr lang="ru-RU" sz="1600" u="sng" dirty="0">
                <a:latin typeface="TT Norms Regular" panose="02000503030000020003"/>
                <a:hlinkClick r:id="rId4"/>
              </a:rPr>
              <a:t>пунктом 26 Порядка</a:t>
            </a:r>
            <a:r>
              <a:rPr lang="ru-RU" sz="1600" dirty="0">
                <a:latin typeface="TT Norms Regular" panose="02000503030000020003"/>
              </a:rPr>
              <a:t>, в качестве основания для приема на обучение по основным общеобразовательным программам</a:t>
            </a:r>
            <a:r>
              <a:rPr lang="ru-RU" sz="1600" dirty="0" smtClean="0">
                <a:latin typeface="TT Norms Regular" panose="02000503030000020003"/>
              </a:rPr>
              <a:t>.</a:t>
            </a:r>
            <a:endParaRPr lang="ru-RU" sz="1600" dirty="0">
              <a:latin typeface="TT Norms Regular" panose="02000503030000020003"/>
            </a:endParaRPr>
          </a:p>
          <a:p>
            <a:r>
              <a:rPr lang="ru-RU" sz="1600" b="1" dirty="0" smtClean="0">
                <a:latin typeface="TT Norms Regular" panose="02000503030000020003"/>
              </a:rPr>
              <a:t>При </a:t>
            </a:r>
            <a:r>
              <a:rPr lang="ru-RU" sz="1600" b="1" dirty="0">
                <a:latin typeface="TT Norms Regular" panose="02000503030000020003"/>
              </a:rPr>
              <a:t>подаче заявления о приеме на обучение в электронной форме посредством ЕПГУ не допускается требовать копий или оригиналов документов, предусмотренных </a:t>
            </a:r>
            <a:r>
              <a:rPr lang="ru-RU" sz="1600" u="sng" dirty="0">
                <a:latin typeface="TT Norms Regular" panose="02000503030000020003"/>
                <a:hlinkClick r:id="rId4"/>
              </a:rPr>
              <a:t>пунктом 26 Порядка</a:t>
            </a:r>
            <a:r>
              <a:rPr lang="ru-RU" sz="1600" dirty="0">
                <a:latin typeface="TT Norms Regular" panose="02000503030000020003"/>
              </a:rPr>
              <a:t>, за исключением копий или оригиналов документов, подтверждающих внеочередное, первоочередное и преимущественное право приема на обучение, или документов, подтверждение которых в электронном виде невозможно</a:t>
            </a:r>
            <a:r>
              <a:rPr lang="ru-RU" sz="1600" dirty="0" smtClean="0">
                <a:latin typeface="TT Norms Regular" panose="02000503030000020003"/>
              </a:rPr>
              <a:t>.</a:t>
            </a:r>
            <a:r>
              <a:rPr lang="ru-RU" sz="1600" dirty="0">
                <a:latin typeface="TT Norms Regular" panose="02000503030000020003"/>
              </a:rPr>
              <a:t> </a:t>
            </a:r>
            <a:endParaRPr lang="ru-RU" sz="1600" dirty="0" smtClean="0">
              <a:latin typeface="TT Norms Regular" panose="02000503030000020003"/>
            </a:endParaRPr>
          </a:p>
          <a:p>
            <a:r>
              <a:rPr lang="ru-RU" sz="1600" b="1" u="sng" dirty="0" smtClean="0">
                <a:latin typeface="TT Norms Regular" panose="02000503030000020003"/>
              </a:rPr>
              <a:t>П.28 </a:t>
            </a:r>
            <a:r>
              <a:rPr lang="ru-RU" sz="1600" b="1" u="sng" dirty="0">
                <a:latin typeface="TT Norms Regular" panose="02000503030000020003"/>
              </a:rPr>
              <a:t>Порядка:</a:t>
            </a:r>
            <a:r>
              <a:rPr lang="ru-RU" sz="1600" dirty="0" smtClean="0">
                <a:latin typeface="TT Norms Regular" panose="02000503030000020003"/>
              </a:rPr>
              <a:t> </a:t>
            </a:r>
          </a:p>
          <a:p>
            <a:r>
              <a:rPr lang="ru-RU" sz="1600" b="1" dirty="0" smtClean="0">
                <a:latin typeface="TT Norms Regular" panose="02000503030000020003"/>
              </a:rPr>
              <a:t>Родитель (законный представитель) </a:t>
            </a:r>
            <a:r>
              <a:rPr lang="ru-RU" sz="1600" b="1" dirty="0">
                <a:latin typeface="TT Norms Regular" panose="02000503030000020003"/>
              </a:rPr>
              <a:t>ребенка </a:t>
            </a:r>
            <a:r>
              <a:rPr lang="ru-RU" sz="1600" b="1" dirty="0" smtClean="0">
                <a:latin typeface="TT Norms Regular" panose="02000503030000020003"/>
              </a:rPr>
              <a:t>имеет </a:t>
            </a:r>
            <a:r>
              <a:rPr lang="ru-RU" sz="1600" b="1" dirty="0">
                <a:latin typeface="TT Norms Regular" panose="02000503030000020003"/>
              </a:rPr>
              <a:t>право по своему усмотрению представлять другие документы</a:t>
            </a:r>
            <a:r>
              <a:rPr lang="ru-RU" sz="1600" b="1" dirty="0" smtClean="0">
                <a:latin typeface="TT Norms Regular" panose="02000503030000020003"/>
              </a:rPr>
              <a:t>.</a:t>
            </a:r>
            <a:endParaRPr lang="ru-RU" sz="1600" b="1" dirty="0">
              <a:latin typeface="TT Norms Regular" panose="0200050303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12372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11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9001" y="548920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Прием на обучение в школу</a:t>
            </a:r>
            <a:r>
              <a:rPr lang="ru-RU" sz="4000" b="1" dirty="0">
                <a:latin typeface="TT Norms ExtraBold"/>
              </a:rPr>
              <a:t/>
            </a:r>
            <a:br>
              <a:rPr lang="ru-RU" sz="4000" b="1" dirty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8000" y="1216181"/>
            <a:ext cx="10999401" cy="42524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200" b="1" u="sng" dirty="0" smtClean="0">
                <a:latin typeface="TT Norms Regular" panose="02000503030000020003"/>
              </a:rPr>
              <a:t>П.29. Порядка:</a:t>
            </a:r>
          </a:p>
          <a:p>
            <a:pPr marL="0" indent="0">
              <a:buNone/>
            </a:pPr>
            <a:r>
              <a:rPr lang="ru-RU" sz="4200" dirty="0" smtClean="0">
                <a:latin typeface="TT Norms Regular" panose="02000503030000020003"/>
              </a:rPr>
              <a:t>Факт </a:t>
            </a:r>
            <a:r>
              <a:rPr lang="ru-RU" sz="4200" dirty="0">
                <a:latin typeface="TT Norms Regular" panose="02000503030000020003"/>
              </a:rPr>
              <a:t>приема заявления о приеме на обучение и перечень документов, представленных </a:t>
            </a:r>
            <a:r>
              <a:rPr lang="ru-RU" sz="4200" dirty="0" smtClean="0">
                <a:latin typeface="TT Norms Regular" panose="02000503030000020003"/>
              </a:rPr>
              <a:t>родителем (законным представителем) ребенка, </a:t>
            </a:r>
            <a:r>
              <a:rPr lang="ru-RU" sz="4200" dirty="0">
                <a:latin typeface="TT Norms Regular" panose="02000503030000020003"/>
              </a:rPr>
              <a:t>регистрируются в журнале приема заявлений о приеме на обучение в общеобразовательную организацию. </a:t>
            </a:r>
            <a:endParaRPr lang="ru-RU" sz="4200" dirty="0" smtClean="0">
              <a:latin typeface="TT Norms Regular" panose="02000503030000020003"/>
            </a:endParaRPr>
          </a:p>
          <a:p>
            <a:pPr marL="0" indent="0">
              <a:buNone/>
            </a:pPr>
            <a:r>
              <a:rPr lang="ru-RU" sz="4200" dirty="0" smtClean="0">
                <a:latin typeface="TT Norms Regular" panose="02000503030000020003"/>
              </a:rPr>
              <a:t>Уведомление </a:t>
            </a:r>
            <a:r>
              <a:rPr lang="ru-RU" sz="4200" dirty="0">
                <a:latin typeface="TT Norms Regular" panose="02000503030000020003"/>
              </a:rPr>
              <a:t>о факте приема заявления направляется в личный кабинет на ЕПГУ (при условии завершения прохождения процедуры регистрации в единой системе идентификации и аутентификации</a:t>
            </a:r>
            <a:r>
              <a:rPr lang="ru-RU" sz="4200" dirty="0" smtClean="0">
                <a:latin typeface="TT Norms Regular" panose="02000503030000020003"/>
              </a:rPr>
              <a:t>).</a:t>
            </a:r>
          </a:p>
          <a:p>
            <a:pPr marL="0" indent="0">
              <a:buNone/>
            </a:pPr>
            <a:r>
              <a:rPr lang="ru-RU" sz="4200" b="1" u="sng" dirty="0" smtClean="0">
                <a:latin typeface="TT Norms Regular" panose="02000503030000020003"/>
              </a:rPr>
              <a:t>П.31. </a:t>
            </a:r>
            <a:r>
              <a:rPr lang="ru-RU" sz="4200" b="1" u="sng" dirty="0">
                <a:latin typeface="TT Norms Regular" panose="02000503030000020003"/>
              </a:rPr>
              <a:t>Порядка:</a:t>
            </a:r>
          </a:p>
          <a:p>
            <a:pPr marL="0" indent="0">
              <a:buNone/>
            </a:pPr>
            <a:r>
              <a:rPr lang="ru-RU" sz="4200" dirty="0" smtClean="0">
                <a:latin typeface="TT Norms Regular" panose="02000503030000020003"/>
              </a:rPr>
              <a:t>Руководитель </a:t>
            </a:r>
            <a:r>
              <a:rPr lang="ru-RU" sz="4200" dirty="0">
                <a:latin typeface="TT Norms Regular" panose="02000503030000020003"/>
              </a:rPr>
              <a:t>общеобразовательной организации издает распорядительный акт о приеме на обучение ребенка или поступающего </a:t>
            </a:r>
            <a:r>
              <a:rPr lang="ru-RU" sz="4200" b="1" dirty="0">
                <a:latin typeface="TT Norms Regular" panose="02000503030000020003"/>
              </a:rPr>
              <a:t>в течение 5 рабочих дней </a:t>
            </a:r>
            <a:r>
              <a:rPr lang="ru-RU" sz="4200" dirty="0">
                <a:latin typeface="TT Norms Regular" panose="02000503030000020003"/>
              </a:rPr>
              <a:t>после приема заявления о приеме на обучение и представленных документов, за исключением случая, предусмотренного </a:t>
            </a:r>
            <a:r>
              <a:rPr lang="ru-RU" sz="4200" dirty="0">
                <a:latin typeface="TT Norms Regular" panose="02000503030000020003"/>
                <a:hlinkClick r:id="rId4"/>
              </a:rPr>
              <a:t>пунктом 17 Порядка.</a:t>
            </a:r>
          </a:p>
          <a:p>
            <a:pPr marL="0" indent="0">
              <a:buNone/>
            </a:pPr>
            <a:endParaRPr lang="ru-RU" sz="3400" dirty="0">
              <a:latin typeface="TT Norms Regular" panose="02000503030000020003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723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6029959"/>
          </a:xfrm>
          <a:prstGeom prst="rect">
            <a:avLst/>
          </a:prstGeom>
          <a:solidFill>
            <a:srgbClr val="1962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402214" y="2501023"/>
            <a:ext cx="7387573" cy="660880"/>
          </a:xfrm>
        </p:spPr>
        <p:txBody>
          <a:bodyPr anchor="t">
            <a:normAutofit fontScale="90000"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TT Norms ExtraBold" panose="02000503040000020004" pitchFamily="50" charset="-52"/>
              </a:rPr>
              <a:t>Спасибо за внимание!</a:t>
            </a:r>
            <a:endParaRPr lang="ru-RU" sz="4800" dirty="0">
              <a:solidFill>
                <a:schemeClr val="bg1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02214" y="3167085"/>
            <a:ext cx="7387573" cy="660880"/>
          </a:xfrm>
          <a:prstGeom prst="rect">
            <a:avLst/>
          </a:prstGeom>
        </p:spPr>
        <p:txBody>
          <a:bodyPr vert="horz" lIns="121920" tIns="60960" rIns="121920" bIns="6096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  <a:latin typeface="TT Norms Regular" pitchFamily="50" charset="-52"/>
              </a:rPr>
              <a:t>www.amurobl.ru</a:t>
            </a:r>
            <a:r>
              <a:rPr lang="en-US" sz="5333" dirty="0">
                <a:solidFill>
                  <a:schemeClr val="bg1"/>
                </a:solidFill>
                <a:latin typeface="TT Norms Regular" pitchFamily="50" charset="-52"/>
              </a:rPr>
              <a:t> </a:t>
            </a:r>
            <a:endParaRPr lang="es-ES" sz="5333" b="1" dirty="0">
              <a:solidFill>
                <a:schemeClr val="bg1"/>
              </a:solidFill>
              <a:latin typeface="TT Norms Regular" pitchFamily="50" charset="-52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6029960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15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>
                <a:solidFill>
                  <a:srgbClr val="1962E9"/>
                </a:solidFill>
                <a:latin typeface="TT Norms Regular" panose="02000503030000020003" pitchFamily="50" charset="-52"/>
              </a:rPr>
              <a:t>2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9001" y="548920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Прием на обучение в первый класс</a:t>
            </a:r>
            <a:endParaRPr lang="ru-RU" sz="3733" b="1" dirty="0">
              <a:latin typeface="TT Norms ExtraBold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0231" y="2506735"/>
            <a:ext cx="10010390" cy="102848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TT Norms Regular" panose="02000503030000020003"/>
              </a:rPr>
              <a:t>Приказ Минпросвещения России от 02.09.2020 </a:t>
            </a:r>
            <a:r>
              <a:rPr lang="ru-RU" sz="2000" dirty="0" smtClean="0">
                <a:latin typeface="TT Norms Regular" panose="02000503030000020003"/>
              </a:rPr>
              <a:t>№ </a:t>
            </a:r>
            <a:r>
              <a:rPr lang="ru-RU" sz="2000" dirty="0">
                <a:latin typeface="TT Norms Regular" panose="02000503030000020003"/>
              </a:rPr>
              <a:t>458 (ред. от 30.08.2023)  </a:t>
            </a:r>
            <a:r>
              <a:rPr lang="ru-RU" sz="2000" dirty="0" smtClean="0">
                <a:latin typeface="TT Norms Regular" panose="02000503030000020003"/>
              </a:rPr>
              <a:t>                  «Об </a:t>
            </a:r>
            <a:r>
              <a:rPr lang="ru-RU" sz="2000" dirty="0">
                <a:latin typeface="TT Norms Regular" panose="02000503030000020003"/>
              </a:rPr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000" dirty="0" smtClean="0">
                <a:latin typeface="TT Norms Regular" panose="02000503030000020003"/>
              </a:rPr>
              <a:t>образования» (далее – Порядок)</a:t>
            </a: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040133" y="1228985"/>
            <a:ext cx="67633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Приемная кампания в первый класс в Амурской области в 2024 году стартует </a:t>
            </a:r>
            <a:r>
              <a:rPr lang="ru-RU" sz="2400" b="1" dirty="0" smtClean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           </a:t>
            </a:r>
            <a:r>
              <a:rPr lang="ru-RU" sz="2400" b="1" dirty="0">
                <a:solidFill>
                  <a:srgbClr val="0070C0"/>
                </a:solidFill>
                <a:latin typeface="TT Norms Regular" panose="02000503030000020003"/>
                <a:ea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 апреля</a:t>
            </a:r>
            <a:r>
              <a:rPr lang="ru-RU" sz="2400" b="1" dirty="0" smtClean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87613" y="1228984"/>
            <a:ext cx="2864581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  <a:ea typeface="Times New Roman" panose="02020603050405020304" pitchFamily="18" charset="0"/>
              </a:rPr>
              <a:t>10</a:t>
            </a:r>
            <a:r>
              <a:rPr lang="ru-RU" sz="2400" b="1" dirty="0" smtClean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тысяч </a:t>
            </a:r>
            <a:r>
              <a:rPr lang="ru-RU" sz="2400" b="1" dirty="0" smtClean="0">
                <a:solidFill>
                  <a:srgbClr val="000000"/>
                </a:solidFill>
                <a:latin typeface="TT Norms Regular" panose="02000503030000020003"/>
                <a:ea typeface="Times New Roman" panose="02020603050405020304" pitchFamily="18" charset="0"/>
              </a:rPr>
              <a:t>первоклассников</a:t>
            </a:r>
            <a:endParaRPr lang="ru-RU" sz="2400" b="1" dirty="0">
              <a:latin typeface="TT Norms Regular" panose="02000503030000020003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1764" y="3884610"/>
            <a:ext cx="7164280" cy="1015663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TT Norms Regular" panose="02000503030000020003"/>
                <a:ea typeface="Calibri" panose="020F0502020204030204" pitchFamily="34" charset="0"/>
              </a:rPr>
              <a:t>В приеме в государственную или муниципальную общеобразовательную организацию может быть отказано </a:t>
            </a:r>
            <a:r>
              <a:rPr lang="ru-RU" sz="2000" b="1" dirty="0">
                <a:latin typeface="TT Norms Regular" panose="02000503030000020003"/>
                <a:ea typeface="Calibri" panose="020F0502020204030204" pitchFamily="34" charset="0"/>
              </a:rPr>
              <a:t>только по причине отсутствия в ней свободных мест</a:t>
            </a:r>
            <a:r>
              <a:rPr lang="ru-RU" sz="2000" dirty="0">
                <a:latin typeface="TT Norms Regular" panose="02000503030000020003"/>
                <a:ea typeface="Calibri" panose="020F0502020204030204" pitchFamily="34" charset="0"/>
              </a:rPr>
              <a:t>. </a:t>
            </a:r>
            <a:endParaRPr lang="ru-RU" sz="2000" dirty="0">
              <a:latin typeface="TT Norms Regular" panose="0200050303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3057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3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53490" y="388741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Прием в первый класс</a:t>
            </a:r>
            <a:br>
              <a:rPr lang="ru-RU" sz="4000" b="1" dirty="0" smtClean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19893" y="524323"/>
            <a:ext cx="645278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Два этапа приема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в первый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класс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T Norms Regular" panose="02000503030000020003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59907" y="1091669"/>
            <a:ext cx="287041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T Norms Regular" panose="02000503030000020003"/>
              </a:rPr>
              <a:t>Второй этап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T Norms Regular" panose="02000503030000020003"/>
              </a:rPr>
              <a:t>(с </a:t>
            </a:r>
            <a:r>
              <a:rPr lang="ru-RU" sz="2000" dirty="0">
                <a:solidFill>
                  <a:schemeClr val="bg1"/>
                </a:solidFill>
                <a:latin typeface="TT Norms Regular" panose="02000503030000020003"/>
              </a:rPr>
              <a:t>6 </a:t>
            </a:r>
            <a:r>
              <a:rPr lang="ru-RU" sz="2000" dirty="0" smtClean="0">
                <a:solidFill>
                  <a:schemeClr val="bg1"/>
                </a:solidFill>
                <a:latin typeface="TT Norms Regular" panose="02000503030000020003"/>
              </a:rPr>
              <a:t>июля по 5 сентября текущего года)</a:t>
            </a:r>
            <a:endParaRPr lang="ru-RU" sz="2000" dirty="0">
              <a:solidFill>
                <a:schemeClr val="bg1"/>
              </a:solidFill>
              <a:latin typeface="TT Norms Regular" panose="02000503030000020003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10069" y="1120841"/>
            <a:ext cx="3070195" cy="10699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T Norms Regular" panose="02000503030000020003"/>
              </a:rPr>
              <a:t>Первый этап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T Norms Regular" panose="02000503030000020003"/>
              </a:rPr>
              <a:t>(с </a:t>
            </a:r>
            <a:r>
              <a:rPr lang="ru-RU" sz="2000" dirty="0">
                <a:solidFill>
                  <a:schemeClr val="bg1"/>
                </a:solidFill>
                <a:latin typeface="TT Norms Regular" panose="02000503030000020003"/>
              </a:rPr>
              <a:t>1 апреля по 30 июня текущего </a:t>
            </a:r>
            <a:r>
              <a:rPr lang="ru-RU" sz="2000" dirty="0" smtClean="0">
                <a:solidFill>
                  <a:schemeClr val="bg1"/>
                </a:solidFill>
                <a:latin typeface="TT Norms Regular" panose="02000503030000020003"/>
              </a:rPr>
              <a:t>года)</a:t>
            </a:r>
            <a:endParaRPr lang="ru-RU" sz="2000" dirty="0">
              <a:solidFill>
                <a:schemeClr val="bg1"/>
              </a:solidFill>
              <a:latin typeface="TT Norms Regular" panose="02000503030000020003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0133" y="2177215"/>
            <a:ext cx="39668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T Norms Regular" panose="02000503030000020003"/>
              </a:rPr>
              <a:t>для </a:t>
            </a:r>
            <a:r>
              <a:rPr lang="ru-RU" dirty="0">
                <a:latin typeface="TT Norms Regular" panose="02000503030000020003"/>
              </a:rPr>
              <a:t>детей, имеющих право внеочередного, первоочередного или преимущественного приема на обучение, а также проживающих на закрепленной </a:t>
            </a:r>
            <a:r>
              <a:rPr lang="ru-RU" dirty="0" smtClean="0">
                <a:latin typeface="TT Norms Regular" panose="02000503030000020003"/>
              </a:rPr>
              <a:t>территории</a:t>
            </a:r>
            <a:endParaRPr lang="ru-RU" dirty="0">
              <a:latin typeface="TT Norms Regular" panose="02000503030000020003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38931" y="2167438"/>
            <a:ext cx="31486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T Norms Regular" panose="02000503030000020003"/>
              </a:rPr>
              <a:t>для детей, не проживающих на </a:t>
            </a:r>
            <a:r>
              <a:rPr lang="ru-RU" sz="2000" dirty="0">
                <a:latin typeface="TT Norms Regular" panose="02000503030000020003"/>
              </a:rPr>
              <a:t>закрепленной</a:t>
            </a:r>
            <a:r>
              <a:rPr lang="ru-RU" dirty="0">
                <a:latin typeface="TT Norms Regular" panose="02000503030000020003"/>
              </a:rPr>
              <a:t> </a:t>
            </a:r>
            <a:r>
              <a:rPr lang="ru-RU" dirty="0" smtClean="0">
                <a:latin typeface="TT Norms Regular" panose="02000503030000020003"/>
              </a:rPr>
              <a:t>территории</a:t>
            </a:r>
            <a:endParaRPr lang="ru-RU" dirty="0">
              <a:latin typeface="TT Norms Regular" panose="02000503030000020003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017" y="1018968"/>
            <a:ext cx="2237562" cy="100816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90113" y="4356063"/>
            <a:ext cx="11049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T Norms Regular" panose="02000503030000020003"/>
              </a:rPr>
              <a:t>П.11 Порядка:</a:t>
            </a:r>
          </a:p>
          <a:p>
            <a:r>
              <a:rPr lang="ru-RU" dirty="0">
                <a:latin typeface="TT Norms Regular" panose="02000503030000020003"/>
              </a:rPr>
              <a:t>Прием на обучение в общеобразовательную организацию проводится </a:t>
            </a:r>
            <a:r>
              <a:rPr lang="ru-RU" b="1" dirty="0">
                <a:latin typeface="TT Norms Regular" panose="02000503030000020003"/>
              </a:rPr>
              <a:t>на принципах равных условий приема для всех поступающих</a:t>
            </a:r>
            <a:r>
              <a:rPr lang="ru-RU" dirty="0">
                <a:latin typeface="TT Norms Regular" panose="02000503030000020003"/>
              </a:rPr>
              <a:t>, за исключением лиц, которым в соответствии с Федеральным законом предоставлены особые права (преимущества) при приеме на </a:t>
            </a:r>
            <a:r>
              <a:rPr lang="ru-RU" dirty="0" smtClean="0">
                <a:latin typeface="TT Norms Regular" panose="02000503030000020003"/>
              </a:rPr>
              <a:t>обучение. </a:t>
            </a:r>
            <a:endParaRPr lang="ru-RU" dirty="0">
              <a:latin typeface="TT Norms Regular" panose="02000503030000020003"/>
            </a:endParaRPr>
          </a:p>
          <a:p>
            <a:r>
              <a:rPr lang="ru-RU" dirty="0">
                <a:latin typeface="TT Norms Regular" panose="02000503030000020003"/>
                <a:hlinkClick r:id="rId5"/>
              </a:rPr>
              <a:t>(Часть 1 статьи 55 Федерального закона от 29 декабря 2012 г. № 273-ФЗ «Об образовании в Российской Федерации» (Собрание законодательства Российской Федерации, 2012, N 53, ст. 7598)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90113" y="3554559"/>
            <a:ext cx="10843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T Norms Regular" panose="02000503030000020003"/>
              </a:rPr>
              <a:t>Руководитель общеобразовательной организации издает распорядительный акт о приеме на обучение </a:t>
            </a:r>
            <a:r>
              <a:rPr lang="ru-RU" dirty="0" smtClean="0">
                <a:latin typeface="TT Norms Regular" panose="02000503030000020003"/>
              </a:rPr>
              <a:t>детей </a:t>
            </a:r>
            <a:r>
              <a:rPr lang="ru-RU" b="1" dirty="0" smtClean="0">
                <a:latin typeface="TT Norms Regular" panose="02000503030000020003"/>
              </a:rPr>
              <a:t>в течение 3 рабочих дней после завершения приема заявлений </a:t>
            </a:r>
            <a:r>
              <a:rPr lang="ru-RU" dirty="0" smtClean="0">
                <a:latin typeface="TT Norms Regular" panose="02000503030000020003"/>
              </a:rPr>
              <a:t>о приеме на обучение в 1 класс.</a:t>
            </a:r>
            <a:endParaRPr lang="ru-RU" dirty="0">
              <a:latin typeface="TT Norms Regular" panose="02000503030000020003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26153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5" t="-1378" r="28656" b="1"/>
          <a:stretch/>
        </p:blipFill>
        <p:spPr>
          <a:xfrm>
            <a:off x="0" y="3774793"/>
            <a:ext cx="630489" cy="708430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4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5735" y="467527"/>
            <a:ext cx="8775700" cy="35053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T Norms ExtraBold"/>
              </a:rPr>
              <a:t>Во внеочередном порядке предоставляются места (по месту жительства семей):</a:t>
            </a:r>
            <a:endParaRPr lang="ru-RU" sz="2800" b="1" dirty="0">
              <a:latin typeface="TT Norms ExtraBold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272" y="1063829"/>
            <a:ext cx="11356266" cy="4620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u="sng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П. 9 Порядка:</a:t>
            </a: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  <a:r>
              <a:rPr lang="ru-RU" b="1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работников</a:t>
            </a:r>
            <a:r>
              <a:rPr lang="ru-RU" b="1" smtClean="0">
                <a:latin typeface="TT Norms Regular" panose="02000503030000020003"/>
              </a:rPr>
              <a:t> прокуратуры </a:t>
            </a:r>
            <a:r>
              <a:rPr lang="ru-RU" sz="160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(</a:t>
            </a:r>
            <a:r>
              <a:rPr lang="ru-RU" sz="1600" smtClean="0">
                <a:latin typeface="TT Norms Regular" panose="02000503030000020003"/>
                <a:hlinkClick r:id="rId5"/>
              </a:rPr>
              <a:t>пункт </a:t>
            </a:r>
            <a:r>
              <a:rPr lang="ru-RU" sz="1600" dirty="0">
                <a:latin typeface="TT Norms Regular" panose="02000503030000020003"/>
                <a:hlinkClick r:id="rId5"/>
              </a:rPr>
              <a:t>5 статьи 44 Закона Российской Федерации от 17 января 1992 г. </a:t>
            </a:r>
            <a:r>
              <a:rPr lang="ru-RU" sz="1600" dirty="0" smtClean="0">
                <a:latin typeface="TT Norms Regular" panose="02000503030000020003"/>
                <a:hlinkClick r:id="rId5"/>
              </a:rPr>
              <a:t>№ 2202-1                                             «О </a:t>
            </a:r>
            <a:r>
              <a:rPr lang="ru-RU" sz="1600" dirty="0">
                <a:latin typeface="TT Norms Regular" panose="02000503030000020003"/>
                <a:hlinkClick r:id="rId5"/>
              </a:rPr>
              <a:t>прокуратуре Российской </a:t>
            </a:r>
            <a:r>
              <a:rPr lang="ru-RU" sz="1600" dirty="0" smtClean="0">
                <a:latin typeface="TT Norms Regular" panose="02000503030000020003"/>
                <a:hlinkClick r:id="rId5"/>
              </a:rPr>
              <a:t>Федерации»)</a:t>
            </a: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судей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пункт  </a:t>
            </a:r>
            <a:r>
              <a:rPr lang="ru-RU" sz="1600" dirty="0">
                <a:latin typeface="TT Norms Regular" panose="02000503030000020003"/>
                <a:hlinkClick r:id="rId6"/>
              </a:rPr>
              <a:t>3 статьи 19 Закона Российской Федерации от 26 июня 1992 г. 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№ </a:t>
            </a:r>
            <a:r>
              <a:rPr lang="ru-RU" sz="1600" dirty="0">
                <a:latin typeface="TT Norms Regular" panose="02000503030000020003"/>
                <a:hlinkClick r:id="rId6"/>
              </a:rPr>
              <a:t>3132-1 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«О </a:t>
            </a:r>
            <a:r>
              <a:rPr lang="ru-RU" sz="1600" dirty="0">
                <a:latin typeface="TT Norms Regular" panose="02000503030000020003"/>
                <a:hlinkClick r:id="rId6"/>
              </a:rPr>
              <a:t>статусе судей в Российской 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Федерации»)</a:t>
            </a: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  <a:r>
              <a:rPr lang="ru-RU" b="1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сотрудников Следственного </a:t>
            </a: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комитета</a:t>
            </a:r>
            <a:r>
              <a:rPr lang="ru-RU" dirty="0">
                <a:latin typeface="TT Norms Regular" panose="02000503030000020003"/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часть </a:t>
            </a:r>
            <a:r>
              <a:rPr lang="ru-RU" sz="1600" dirty="0">
                <a:latin typeface="TT Norms Regular" panose="02000503030000020003"/>
                <a:hlinkClick r:id="rId7"/>
              </a:rPr>
              <a:t>25 статьи 35 Федерального закона от 28 декабря 2010 г. 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№ </a:t>
            </a:r>
            <a:r>
              <a:rPr lang="ru-RU" sz="1600" dirty="0">
                <a:latin typeface="TT Norms Regular" panose="02000503030000020003"/>
                <a:hlinkClick r:id="rId7"/>
              </a:rPr>
              <a:t>403-ФЗ 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«О </a:t>
            </a:r>
            <a:r>
              <a:rPr lang="ru-RU" sz="1600" dirty="0">
                <a:latin typeface="TT Norms Regular" panose="02000503030000020003"/>
                <a:hlinkClick r:id="rId7"/>
              </a:rPr>
              <a:t>Следственном комитете Российской 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Федерации»)</a:t>
            </a: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ru-RU" sz="1100" dirty="0" smtClean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П.9 (1) </a:t>
            </a:r>
            <a:r>
              <a:rPr lang="ru-RU" sz="1600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введен </a:t>
            </a:r>
            <a:r>
              <a:rPr lang="ru-RU" sz="1600" dirty="0">
                <a:latin typeface="TT Norms Regular" panose="02000503030000020003"/>
                <a:hlinkClick r:id="rId8"/>
              </a:rPr>
              <a:t>Приказом Минпросвещения России от 30.08.2023 </a:t>
            </a:r>
            <a:r>
              <a:rPr lang="ru-RU" sz="1600" dirty="0" smtClean="0">
                <a:latin typeface="TT Norms Regular" panose="02000503030000020003"/>
                <a:hlinkClick r:id="rId8"/>
              </a:rPr>
              <a:t>№ 642</a:t>
            </a:r>
            <a:r>
              <a:rPr lang="ru-RU" sz="1600" dirty="0" smtClean="0">
                <a:latin typeface="TT Norms Regular" panose="02000503030000020003"/>
              </a:rPr>
              <a:t>)</a:t>
            </a:r>
            <a:endParaRPr lang="ru-RU" sz="1600" dirty="0" smtClean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  <a:r>
              <a:rPr lang="ru-RU" b="1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военнослужащих и детям граждан, пребывавших в добровольческих формированиях, погибших (умерших) при выполнении задач в специальной военной операции либо позднее указанного </a:t>
            </a: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периода</a:t>
            </a: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dirty="0"/>
              <a:t> </a:t>
            </a:r>
            <a:r>
              <a:rPr lang="ru-RU" sz="1600" dirty="0" smtClean="0"/>
              <a:t>(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пункт </a:t>
            </a:r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8 статьи 24 Федерального закона от 27 мая 1998 г.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№ </a:t>
            </a:r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76-ФЗ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«О </a:t>
            </a:r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статусе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военнослужащих»)</a:t>
            </a:r>
            <a:r>
              <a:rPr lang="ru-RU" sz="1600" u="sng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сотрудника войск национальной гвардии Российской Федерации, погибшего (умершего) при выполнении задач в специальной военной операции либо позднее указанного периода…                     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9"/>
              </a:rPr>
              <a:t>статья </a:t>
            </a:r>
            <a:r>
              <a:rPr lang="ru-RU" sz="1600" dirty="0">
                <a:latin typeface="TT Norms Regular" panose="02000503030000020003"/>
                <a:hlinkClick r:id="rId9"/>
              </a:rPr>
              <a:t>28.1 Федерального закона от 3 июля 2016 г. </a:t>
            </a:r>
            <a:r>
              <a:rPr lang="ru-RU" sz="1600" dirty="0" smtClean="0">
                <a:latin typeface="TT Norms Regular" panose="02000503030000020003"/>
                <a:hlinkClick r:id="rId9"/>
              </a:rPr>
              <a:t>№ </a:t>
            </a:r>
            <a:r>
              <a:rPr lang="ru-RU" sz="1600" dirty="0">
                <a:latin typeface="TT Norms Regular" panose="02000503030000020003"/>
                <a:hlinkClick r:id="rId9"/>
              </a:rPr>
              <a:t>226-ФЗ </a:t>
            </a:r>
            <a:r>
              <a:rPr lang="ru-RU" sz="1600" dirty="0" smtClean="0">
                <a:latin typeface="TT Norms Regular" panose="02000503030000020003"/>
                <a:hlinkClick r:id="rId9"/>
              </a:rPr>
              <a:t>«О </a:t>
            </a:r>
            <a:r>
              <a:rPr lang="ru-RU" sz="1600" dirty="0">
                <a:latin typeface="TT Norms Regular" panose="02000503030000020003"/>
                <a:hlinkClick r:id="rId9"/>
              </a:rPr>
              <a:t>войсках национальной гвардии Российской </a:t>
            </a:r>
            <a:r>
              <a:rPr lang="ru-RU" sz="1600" dirty="0" smtClean="0">
                <a:latin typeface="TT Norms Regular" panose="02000503030000020003"/>
                <a:hlinkClick r:id="rId9"/>
              </a:rPr>
              <a:t>Федерации»).</a:t>
            </a:r>
            <a:endParaRPr lang="ru-RU" sz="1600" dirty="0">
              <a:latin typeface="TT Norms Regular" panose="02000503030000020003"/>
              <a:hlinkClick r:id="rId9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effectLst/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5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28001" y="643723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T Norms ExtraBold"/>
              </a:rPr>
              <a:t>В </a:t>
            </a:r>
            <a:r>
              <a:rPr lang="ru-RU" sz="3100" b="1" dirty="0">
                <a:latin typeface="TT Norms ExtraBold"/>
              </a:rPr>
              <a:t>первоочередном </a:t>
            </a:r>
            <a:r>
              <a:rPr lang="ru-RU" sz="3100" b="1" dirty="0" smtClean="0">
                <a:latin typeface="TT Norms ExtraBold"/>
              </a:rPr>
              <a:t>порядке </a:t>
            </a:r>
            <a:r>
              <a:rPr lang="ru-RU" sz="3100" b="1" dirty="0">
                <a:latin typeface="TT Norms ExtraBold"/>
              </a:rPr>
              <a:t>предоставляются места (по месту жительства семей):</a:t>
            </a:r>
            <a:r>
              <a:rPr lang="ru-RU" sz="4000" b="1" dirty="0">
                <a:latin typeface="TT Norms ExtraBold"/>
              </a:rPr>
              <a:t/>
            </a:r>
            <a:br>
              <a:rPr lang="ru-RU" sz="4000" b="1" dirty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7222" y="1209091"/>
            <a:ext cx="10849159" cy="4109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u="sng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П.10 Порядка:</a:t>
            </a: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  <a:r>
              <a:rPr lang="ru-RU" b="1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военнослужащих и детям граждан, пребывающих в добровольческих </a:t>
            </a: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формированиях…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4"/>
              </a:rPr>
              <a:t>абзац второй </a:t>
            </a:r>
            <a:r>
              <a:rPr lang="ru-RU" sz="1600" dirty="0">
                <a:latin typeface="TT Norms Regular" panose="02000503030000020003"/>
                <a:hlinkClick r:id="rId4"/>
              </a:rPr>
              <a:t>части 6 статьи 19 Федерального закона от 27 мая 1998 г. </a:t>
            </a:r>
            <a:r>
              <a:rPr lang="ru-RU" sz="1600" dirty="0" smtClean="0">
                <a:latin typeface="TT Norms Regular" panose="02000503030000020003"/>
                <a:hlinkClick r:id="rId4"/>
              </a:rPr>
              <a:t>№ 76-ФЗ «О </a:t>
            </a:r>
            <a:r>
              <a:rPr lang="ru-RU" sz="1600" dirty="0">
                <a:latin typeface="TT Norms Regular" panose="02000503030000020003"/>
                <a:hlinkClick r:id="rId4"/>
              </a:rPr>
              <a:t>статусе </a:t>
            </a:r>
            <a:r>
              <a:rPr lang="ru-RU" sz="1600" dirty="0" smtClean="0">
                <a:latin typeface="TT Norms Regular" panose="02000503030000020003"/>
                <a:hlinkClick r:id="rId4"/>
              </a:rPr>
              <a:t>военнослужащих»)</a:t>
            </a:r>
            <a:r>
              <a:rPr lang="ru-RU" sz="1600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  <a:r>
              <a:rPr lang="ru-RU" b="1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сотрудников </a:t>
            </a: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полиции</a:t>
            </a:r>
            <a:r>
              <a:rPr lang="ru-RU" b="1" dirty="0">
                <a:latin typeface="TT Norms Regular" panose="02000503030000020003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5"/>
              </a:rPr>
              <a:t>часть </a:t>
            </a:r>
            <a:r>
              <a:rPr lang="ru-RU" sz="1600" dirty="0">
                <a:latin typeface="TT Norms Regular" panose="02000503030000020003"/>
                <a:hlinkClick r:id="rId5"/>
              </a:rPr>
              <a:t>6 статьи 46 Федерального закона от 7 февраля 2011 г. </a:t>
            </a:r>
            <a:r>
              <a:rPr lang="ru-RU" sz="1600" dirty="0" smtClean="0">
                <a:latin typeface="TT Norms Regular" panose="02000503030000020003"/>
                <a:hlinkClick r:id="rId5"/>
              </a:rPr>
              <a:t>№ </a:t>
            </a:r>
            <a:r>
              <a:rPr lang="ru-RU" sz="1600" dirty="0">
                <a:latin typeface="TT Norms Regular" panose="02000503030000020003"/>
                <a:hlinkClick r:id="rId5"/>
              </a:rPr>
              <a:t>3-ФЗ </a:t>
            </a:r>
            <a:r>
              <a:rPr lang="ru-RU" sz="1600" dirty="0" smtClean="0">
                <a:latin typeface="TT Norms Regular" panose="02000503030000020003"/>
                <a:hlinkClick r:id="rId5"/>
              </a:rPr>
              <a:t>                        «О полиции»)</a:t>
            </a:r>
            <a:r>
              <a:rPr lang="ru-RU" sz="1600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</a:rPr>
              <a:t>детям </a:t>
            </a:r>
            <a:r>
              <a:rPr lang="ru-RU" b="1" dirty="0">
                <a:latin typeface="TT Norms Regular" panose="02000503030000020003"/>
              </a:rPr>
              <a:t>сотрудников органов внутренних дел, не являющихся сотрудниками </a:t>
            </a:r>
            <a:r>
              <a:rPr lang="ru-RU" b="1" dirty="0" smtClean="0">
                <a:latin typeface="TT Norms Regular" panose="02000503030000020003"/>
              </a:rPr>
              <a:t>полиции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часть </a:t>
            </a:r>
            <a:r>
              <a:rPr lang="ru-RU" sz="1600" dirty="0">
                <a:latin typeface="TT Norms Regular" panose="02000503030000020003"/>
                <a:hlinkClick r:id="rId6"/>
              </a:rPr>
              <a:t>2 статьи 56 Федерального закона от 7 февраля 2011 г. 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№ </a:t>
            </a:r>
            <a:r>
              <a:rPr lang="ru-RU" sz="1600" dirty="0">
                <a:latin typeface="TT Norms Regular" panose="02000503030000020003"/>
                <a:hlinkClick r:id="rId6"/>
              </a:rPr>
              <a:t>3-ФЗ </a:t>
            </a:r>
            <a:r>
              <a:rPr lang="ru-RU" sz="1600" dirty="0" smtClean="0">
                <a:latin typeface="TT Norms Regular" panose="02000503030000020003"/>
                <a:hlinkClick r:id="rId6"/>
              </a:rPr>
              <a:t>«О полиции»)</a:t>
            </a:r>
            <a:r>
              <a:rPr lang="ru-RU" sz="1600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детям </a:t>
            </a:r>
            <a:r>
              <a:rPr lang="ru-RU" b="1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сотрудников, проходящих службу в некоторых федеральных органах исполнительной </a:t>
            </a:r>
            <a:r>
              <a:rPr lang="ru-RU" b="1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власти:</a:t>
            </a: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учреждениях и органах уголовно-исполнительной системы, </a:t>
            </a:r>
            <a:endParaRPr lang="ru-RU" dirty="0" smtClean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органах </a:t>
            </a:r>
            <a:r>
              <a:rPr lang="ru-RU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принудительного исполнения Российской Федерации, </a:t>
            </a:r>
            <a:endParaRPr lang="ru-RU" dirty="0" smtClean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</a:t>
            </a:r>
            <a:r>
              <a:rPr lang="ru-RU" dirty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противопожарной службе Государственной противопожарной службы и таможенных органах Российской </a:t>
            </a:r>
            <a:r>
              <a:rPr lang="ru-RU" dirty="0" smtClean="0">
                <a:latin typeface="TT Norms Regular" panose="02000503030000020003"/>
                <a:ea typeface="Calibri" panose="020F0502020204030204" pitchFamily="34" charset="0"/>
                <a:cs typeface="Times New Roman" panose="02020603050405020304" pitchFamily="18" charset="0"/>
              </a:rPr>
              <a:t>Федерации</a:t>
            </a:r>
            <a:r>
              <a:rPr lang="ru-RU" dirty="0" smtClean="0">
                <a:latin typeface="TT Norms Regular" panose="02000503030000020003"/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(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части </a:t>
            </a:r>
            <a:r>
              <a:rPr lang="ru-RU" sz="1600" dirty="0">
                <a:latin typeface="TT Norms Regular" panose="02000503030000020003"/>
                <a:hlinkClick r:id="rId7"/>
              </a:rPr>
              <a:t>14 статьи 3 Федерального закона от 30 декабря 2012 г. 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№ </a:t>
            </a:r>
            <a:r>
              <a:rPr lang="ru-RU" sz="1600" dirty="0">
                <a:latin typeface="TT Norms Regular" panose="02000503030000020003"/>
                <a:hlinkClick r:id="rId7"/>
              </a:rPr>
              <a:t>283-ФЗ 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«О </a:t>
            </a:r>
            <a:r>
              <a:rPr lang="ru-RU" sz="1600" dirty="0">
                <a:latin typeface="TT Norms Regular" panose="02000503030000020003"/>
                <a:hlinkClick r:id="rId7"/>
              </a:rPr>
              <a:t>социальных гарантиях сотрудникам некоторых федеральных органов исполнительной власти и внесении изменений в законодательные акты Российской </a:t>
            </a:r>
            <a:r>
              <a:rPr lang="ru-RU" sz="1600" dirty="0" smtClean="0">
                <a:latin typeface="TT Norms Regular" panose="02000503030000020003"/>
                <a:hlinkClick r:id="rId7"/>
              </a:rPr>
              <a:t>Федерации»)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6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28001" y="325250"/>
            <a:ext cx="9852979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Преимущественный прием на обучение</a:t>
            </a:r>
            <a:r>
              <a:rPr lang="ru-RU" sz="4000" b="1" dirty="0">
                <a:latin typeface="TT Norms ExtraBold"/>
              </a:rPr>
              <a:t/>
            </a:r>
            <a:br>
              <a:rPr lang="ru-RU" sz="4000" b="1" dirty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51132" y="768719"/>
            <a:ext cx="10170514" cy="26662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b="1" u="sng" dirty="0" smtClean="0">
                <a:latin typeface="TT Norms Regular" panose="02000503030000020003"/>
              </a:rPr>
              <a:t>П.12 Порядка:</a:t>
            </a:r>
          </a:p>
          <a:p>
            <a:pPr marL="0" indent="0">
              <a:buNone/>
            </a:pPr>
            <a:r>
              <a:rPr lang="ru-RU" sz="2900" b="1" dirty="0" smtClean="0">
                <a:latin typeface="TT Norms Regular" panose="02000503030000020003"/>
              </a:rPr>
              <a:t>Ребенок</a:t>
            </a:r>
            <a:r>
              <a:rPr lang="ru-RU" sz="2900" dirty="0" smtClean="0">
                <a:latin typeface="TT Norms Regular" panose="02000503030000020003"/>
              </a:rPr>
              <a:t>, </a:t>
            </a:r>
            <a:r>
              <a:rPr lang="ru-RU" sz="2900" dirty="0">
                <a:latin typeface="TT Norms Regular" panose="02000503030000020003"/>
              </a:rPr>
              <a:t>в том числе усыновленный (удочеренный) или находящийся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</a:t>
            </a:r>
            <a:r>
              <a:rPr lang="ru-RU" sz="2900" dirty="0" smtClean="0">
                <a:latin typeface="TT Norms Regular" panose="02000503030000020003"/>
              </a:rPr>
              <a:t>семью, </a:t>
            </a:r>
            <a:r>
              <a:rPr lang="ru-RU" sz="2900" b="1" dirty="0" smtClean="0">
                <a:latin typeface="TT Norms Regular" panose="02000503030000020003"/>
              </a:rPr>
              <a:t>имеет </a:t>
            </a:r>
            <a:r>
              <a:rPr lang="ru-RU" sz="2900" b="1" dirty="0">
                <a:latin typeface="TT Norms Regular" panose="02000503030000020003"/>
              </a:rPr>
              <a:t>право преимущественного приема на обучение </a:t>
            </a:r>
            <a:r>
              <a:rPr lang="ru-RU" sz="2900" dirty="0">
                <a:latin typeface="TT Norms Regular" panose="02000503030000020003"/>
              </a:rPr>
              <a:t>по основным общеобразовательным программам </a:t>
            </a:r>
            <a:r>
              <a:rPr lang="ru-RU" sz="2900" b="1" dirty="0">
                <a:latin typeface="TT Norms Regular" panose="02000503030000020003"/>
              </a:rPr>
              <a:t>в государственную или муниципальную образовательную организацию, в которой обучаются его брат и (или) сестра </a:t>
            </a:r>
            <a:r>
              <a:rPr lang="ru-RU" sz="2900" dirty="0">
                <a:latin typeface="TT Norms Regular" panose="02000503030000020003"/>
              </a:rPr>
              <a:t>(полнородные и </a:t>
            </a:r>
            <a:r>
              <a:rPr lang="ru-RU" sz="2900" dirty="0" err="1">
                <a:latin typeface="TT Norms Regular" panose="02000503030000020003"/>
              </a:rPr>
              <a:t>неполнородные</a:t>
            </a:r>
            <a:r>
              <a:rPr lang="ru-RU" sz="2900" dirty="0">
                <a:latin typeface="TT Norms Regular" panose="02000503030000020003"/>
              </a:rPr>
              <a:t>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ребенка, за исключением случаев, предусмотренных 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  <a:hlinkClick r:id="rId4"/>
              </a:rPr>
              <a:t>частями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  <a:hlinkClick r:id="rId4"/>
              </a:rPr>
              <a:t>5 и 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  <a:hlinkClick r:id="rId5"/>
              </a:rPr>
              <a:t>6 статьи 67 </a:t>
            </a:r>
            <a:r>
              <a:rPr lang="ru-RU" sz="2900" u="sng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Федерального закона от 29 декабря 2012 г. </a:t>
            </a:r>
            <a:r>
              <a:rPr lang="ru-RU" sz="29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№ </a:t>
            </a:r>
            <a:r>
              <a:rPr lang="ru-RU" sz="2900" u="sng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273-ФЗ </a:t>
            </a:r>
            <a:r>
              <a:rPr lang="ru-RU" sz="29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«Об </a:t>
            </a:r>
            <a:r>
              <a:rPr lang="ru-RU" sz="2900" u="sng" dirty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образовании в Российской </a:t>
            </a:r>
            <a:r>
              <a:rPr lang="ru-RU" sz="2900" u="sng" dirty="0" smtClean="0">
                <a:solidFill>
                  <a:schemeClr val="accent1">
                    <a:lumMod val="75000"/>
                  </a:schemeClr>
                </a:solidFill>
                <a:latin typeface="TT Norms Regular" panose="02000503030000020003"/>
              </a:rPr>
              <a:t>Федерации»</a:t>
            </a:r>
            <a:endParaRPr lang="ru-RU" sz="2900" u="sng" dirty="0">
              <a:solidFill>
                <a:schemeClr val="accent1">
                  <a:lumMod val="75000"/>
                </a:schemeClr>
              </a:solidFill>
              <a:latin typeface="TT Norms Regular" panose="02000503030000020003"/>
            </a:endParaRPr>
          </a:p>
          <a:p>
            <a:endParaRPr lang="ru-RU" dirty="0">
              <a:hlinkClick r:id="rId5"/>
            </a:endParaRP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51132" y="3137151"/>
            <a:ext cx="111914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T Norms Regular" panose="02000503030000020003"/>
              </a:rPr>
              <a:t>П.5</a:t>
            </a:r>
            <a:r>
              <a:rPr lang="ru-RU" sz="1600" dirty="0">
                <a:latin typeface="TT Norms Regular" panose="02000503030000020003"/>
              </a:rPr>
              <a:t>. </a:t>
            </a:r>
            <a:r>
              <a:rPr lang="ru-RU" sz="1600" b="1" dirty="0">
                <a:latin typeface="TT Norms Regular" panose="02000503030000020003"/>
              </a:rPr>
              <a:t>Организация индивидуального отбора</a:t>
            </a:r>
            <a:r>
              <a:rPr lang="ru-RU" sz="1600" dirty="0">
                <a:latin typeface="TT Norms Regular" panose="02000503030000020003"/>
              </a:rPr>
              <a:t>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субъекта Российской Федерации.</a:t>
            </a:r>
          </a:p>
          <a:p>
            <a:pPr algn="just"/>
            <a:r>
              <a:rPr lang="ru-RU" sz="1600" dirty="0" smtClean="0">
                <a:latin typeface="TT Norms Regular" panose="02000503030000020003"/>
              </a:rPr>
              <a:t>П..6</a:t>
            </a:r>
            <a:r>
              <a:rPr lang="ru-RU" sz="1600" dirty="0">
                <a:latin typeface="TT Norms Regular" panose="02000503030000020003"/>
              </a:rPr>
              <a:t>. </a:t>
            </a:r>
            <a:r>
              <a:rPr lang="ru-RU" sz="1600" b="1" dirty="0">
                <a:latin typeface="TT Norms Regular" panose="02000503030000020003"/>
              </a:rPr>
              <a:t>Организация конкурса или индивидуального отбора </a:t>
            </a:r>
            <a:r>
              <a:rPr lang="ru-RU" sz="1600" dirty="0">
                <a:latin typeface="TT Norms Regular" panose="02000503030000020003"/>
              </a:rPr>
              <a:t>при приеме либо переводе граждан для получения общего образования в образовательных организациях, реализующих образовательные программы основного общего и среднего общего образования, интегрированные с дополнительными образовательными программами спортивной подготовки, или образовательные программы среднего профессионального образования в области искусств, интегрированные с образовательными программами основного общего и среднего общего образования, осуществляется на основании оценки способностей к занятию отдельным видом искусства или спорта, а также при отсутствии противопоказаний к занятию соответствующим видом спорта</a:t>
            </a:r>
            <a:r>
              <a:rPr lang="ru-RU" sz="1600" dirty="0" smtClean="0">
                <a:latin typeface="TT Norms Regular" panose="02000503030000020003"/>
              </a:rPr>
              <a:t>.</a:t>
            </a:r>
            <a:endParaRPr lang="ru-RU" sz="1600" dirty="0">
              <a:latin typeface="TT Norms Regular" panose="0200050303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14280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7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9001" y="548920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Прием на обучение в школу</a:t>
            </a:r>
            <a:r>
              <a:rPr lang="ru-RU" sz="4000" b="1" dirty="0">
                <a:latin typeface="TT Norms ExtraBold"/>
              </a:rPr>
              <a:t/>
            </a:r>
            <a:br>
              <a:rPr lang="ru-RU" sz="4000" b="1" dirty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8001" y="1216182"/>
            <a:ext cx="10515600" cy="20152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latin typeface="TT Norms Regular" panose="02000503030000020003"/>
              </a:rPr>
              <a:t>П.13. Порядка:</a:t>
            </a:r>
          </a:p>
          <a:p>
            <a:pPr marL="0" indent="0">
              <a:buNone/>
            </a:pPr>
            <a:r>
              <a:rPr lang="ru-RU" dirty="0" smtClean="0">
                <a:latin typeface="TT Norms Regular" panose="02000503030000020003"/>
              </a:rPr>
              <a:t> </a:t>
            </a:r>
            <a:r>
              <a:rPr lang="ru-RU" dirty="0">
                <a:latin typeface="TT Norms Regular" panose="02000503030000020003"/>
              </a:rPr>
              <a:t>Дети с ограниченными возможностями здоровья принимаются на обучение по адаптированной образовательной программе начального общего, основного общего и среднего общего образования (далее - адаптированная образовательная программа) только с согласия их родителей (законных представителей) и на основании рекомендаций психолого-медико-педагогической </a:t>
            </a:r>
            <a:r>
              <a:rPr lang="ru-RU" dirty="0" smtClean="0">
                <a:latin typeface="TT Norms Regular" panose="02000503030000020003"/>
              </a:rPr>
              <a:t>комиссии.</a:t>
            </a:r>
            <a:endParaRPr lang="ru-RU" dirty="0">
              <a:latin typeface="TT Norms Regular" panose="02000503030000020003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94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8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9001" y="548920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Прием на обучение в школу</a:t>
            </a:r>
            <a:r>
              <a:rPr lang="ru-RU" sz="4000" b="1" dirty="0">
                <a:latin typeface="TT Norms ExtraBold"/>
              </a:rPr>
              <a:t/>
            </a:r>
            <a:br>
              <a:rPr lang="ru-RU" sz="4000" b="1" dirty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5" t="-1378" r="28656" b="1"/>
          <a:stretch/>
        </p:blipFill>
        <p:spPr>
          <a:xfrm>
            <a:off x="159656" y="635299"/>
            <a:ext cx="630489" cy="70843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0145" y="712217"/>
            <a:ext cx="110704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TT Norms Regular" panose="02000503030000020003"/>
              </a:rPr>
              <a:t>ВАЖНО:</a:t>
            </a:r>
          </a:p>
          <a:p>
            <a:pPr algn="just"/>
            <a:r>
              <a:rPr lang="ru-RU" b="1" u="sng" dirty="0" smtClean="0">
                <a:latin typeface="TT Norms Regular" panose="02000503030000020003"/>
              </a:rPr>
              <a:t>П.6., </a:t>
            </a:r>
            <a:r>
              <a:rPr lang="ru-RU" b="1" u="sng" dirty="0">
                <a:latin typeface="TT Norms Regular" panose="02000503030000020003"/>
              </a:rPr>
              <a:t>П.16</a:t>
            </a:r>
            <a:r>
              <a:rPr lang="ru-RU" b="1" u="sng" dirty="0" smtClean="0">
                <a:latin typeface="TT Norms Regular" panose="02000503030000020003"/>
              </a:rPr>
              <a:t>. Порядка:</a:t>
            </a:r>
          </a:p>
          <a:p>
            <a:pPr algn="just"/>
            <a:endParaRPr lang="ru-RU" b="1" u="sng" dirty="0" smtClean="0">
              <a:latin typeface="TT Norms Regular" panose="02000503030000020003"/>
            </a:endParaRPr>
          </a:p>
          <a:p>
            <a:pPr algn="just"/>
            <a:r>
              <a:rPr lang="ru-RU" dirty="0" smtClean="0">
                <a:latin typeface="TT Norms Regular" panose="02000503030000020003"/>
              </a:rPr>
              <a:t>1. </a:t>
            </a:r>
            <a:r>
              <a:rPr lang="ru-RU" u="sng" dirty="0" smtClean="0">
                <a:latin typeface="TT Norms Regular" panose="02000503030000020003"/>
              </a:rPr>
              <a:t>Органы </a:t>
            </a:r>
            <a:r>
              <a:rPr lang="ru-RU" u="sng" dirty="0">
                <a:latin typeface="TT Norms Regular" panose="02000503030000020003"/>
              </a:rPr>
              <a:t>местного самоуправления</a:t>
            </a:r>
            <a:r>
              <a:rPr lang="ru-RU" dirty="0">
                <a:latin typeface="TT Norms Regular" panose="02000503030000020003"/>
              </a:rPr>
              <a:t>, осуществляющего управление в сфере образования, </a:t>
            </a:r>
            <a:r>
              <a:rPr lang="ru-RU" dirty="0" smtClean="0">
                <a:latin typeface="TT Norms Regular" panose="02000503030000020003"/>
              </a:rPr>
              <a:t>издают </a:t>
            </a:r>
            <a:r>
              <a:rPr lang="ru-RU" b="1" dirty="0" smtClean="0">
                <a:latin typeface="TT Norms Regular" panose="02000503030000020003"/>
              </a:rPr>
              <a:t>не </a:t>
            </a:r>
            <a:r>
              <a:rPr lang="ru-RU" b="1" dirty="0">
                <a:latin typeface="TT Norms Regular" panose="02000503030000020003"/>
              </a:rPr>
              <a:t>позднее 15 марта </a:t>
            </a:r>
            <a:r>
              <a:rPr lang="ru-RU" dirty="0">
                <a:latin typeface="TT Norms Regular" panose="02000503030000020003"/>
              </a:rPr>
              <a:t>текущего года </a:t>
            </a:r>
            <a:r>
              <a:rPr lang="ru-RU" b="1" dirty="0" smtClean="0">
                <a:latin typeface="TT Norms Regular" panose="02000503030000020003"/>
              </a:rPr>
              <a:t>распорядительный акт о </a:t>
            </a:r>
            <a:r>
              <a:rPr lang="ru-RU" b="1" dirty="0">
                <a:latin typeface="TT Norms Regular" panose="02000503030000020003"/>
              </a:rPr>
              <a:t>закреплении образовательных организаций за </a:t>
            </a:r>
            <a:r>
              <a:rPr lang="ru-RU" b="1" dirty="0" smtClean="0">
                <a:latin typeface="TT Norms Regular" panose="02000503030000020003"/>
              </a:rPr>
              <a:t>конкретными </a:t>
            </a:r>
            <a:r>
              <a:rPr lang="ru-RU" b="1" dirty="0">
                <a:latin typeface="TT Norms Regular" panose="02000503030000020003"/>
              </a:rPr>
              <a:t>территориями муниципального </a:t>
            </a:r>
            <a:r>
              <a:rPr lang="ru-RU" b="1" dirty="0" smtClean="0">
                <a:latin typeface="TT Norms Regular" panose="02000503030000020003"/>
              </a:rPr>
              <a:t>образования; </a:t>
            </a:r>
          </a:p>
          <a:p>
            <a:pPr algn="just"/>
            <a:r>
              <a:rPr lang="ru-RU" dirty="0" smtClean="0">
                <a:latin typeface="TT Norms Regular" panose="02000503030000020003"/>
              </a:rPr>
              <a:t>.</a:t>
            </a:r>
          </a:p>
          <a:p>
            <a:pPr algn="just"/>
            <a:r>
              <a:rPr lang="ru-RU" dirty="0" smtClean="0">
                <a:latin typeface="TT Norms Regular" panose="02000503030000020003"/>
              </a:rPr>
              <a:t>2. </a:t>
            </a:r>
            <a:r>
              <a:rPr lang="ru-RU" u="sng" dirty="0" smtClean="0">
                <a:latin typeface="TT Norms Regular" panose="02000503030000020003"/>
              </a:rPr>
              <a:t>Образовательные организации размещают</a:t>
            </a:r>
            <a:r>
              <a:rPr lang="ru-RU" dirty="0" smtClean="0">
                <a:latin typeface="TT Norms Regular" panose="02000503030000020003"/>
              </a:rPr>
              <a:t>:</a:t>
            </a:r>
          </a:p>
          <a:p>
            <a:pPr algn="just"/>
            <a:r>
              <a:rPr lang="ru-RU" dirty="0" smtClean="0">
                <a:latin typeface="TT Norms Regular" panose="02000503030000020003"/>
              </a:rPr>
              <a:t>на </a:t>
            </a:r>
            <a:r>
              <a:rPr lang="ru-RU" dirty="0">
                <a:latin typeface="TT Norms Regular" panose="02000503030000020003"/>
              </a:rPr>
              <a:t>информационном стенде и официальном сайте в </a:t>
            </a:r>
            <a:r>
              <a:rPr lang="ru-RU" dirty="0" smtClean="0">
                <a:latin typeface="TT Norms Regular" panose="02000503030000020003"/>
              </a:rPr>
              <a:t>сети Интернет указанный </a:t>
            </a:r>
            <a:r>
              <a:rPr lang="ru-RU" b="1" dirty="0" smtClean="0">
                <a:latin typeface="TT Norms Regular" panose="02000503030000020003"/>
              </a:rPr>
              <a:t>распорядительный акт в </a:t>
            </a:r>
            <a:r>
              <a:rPr lang="ru-RU" b="1" dirty="0">
                <a:latin typeface="TT Norms Regular" panose="02000503030000020003"/>
              </a:rPr>
              <a:t>течение 10 календарных дней </a:t>
            </a:r>
            <a:r>
              <a:rPr lang="ru-RU" dirty="0">
                <a:latin typeface="TT Norms Regular" panose="02000503030000020003"/>
              </a:rPr>
              <a:t>с момента его </a:t>
            </a:r>
            <a:r>
              <a:rPr lang="ru-RU" dirty="0" smtClean="0">
                <a:latin typeface="TT Norms Regular" panose="02000503030000020003"/>
              </a:rPr>
              <a:t>издания</a:t>
            </a:r>
            <a:r>
              <a:rPr lang="ru-RU" b="1" dirty="0" smtClean="0">
                <a:latin typeface="TT Norms Regular" panose="02000503030000020003"/>
              </a:rPr>
              <a:t>;</a:t>
            </a:r>
          </a:p>
          <a:p>
            <a:pPr algn="just"/>
            <a:endParaRPr lang="ru-RU" b="1" dirty="0" smtClean="0">
              <a:latin typeface="TT Norms Regular" panose="02000503030000020003"/>
            </a:endParaRPr>
          </a:p>
          <a:p>
            <a:r>
              <a:rPr lang="ru-RU" dirty="0" smtClean="0">
                <a:latin typeface="TT Norms Regular" panose="02000503030000020003"/>
              </a:rPr>
              <a:t>на </a:t>
            </a:r>
            <a:r>
              <a:rPr lang="ru-RU" dirty="0">
                <a:latin typeface="TT Norms Regular" panose="02000503030000020003"/>
              </a:rPr>
              <a:t>информационном стенде и официальном сайте в сети Интернет, в федеральной государственной информационной системе «Единый портал государственных и муниципальных услуг (функций</a:t>
            </a:r>
            <a:r>
              <a:rPr lang="ru-RU" dirty="0" smtClean="0">
                <a:latin typeface="TT Norms Regular" panose="02000503030000020003"/>
              </a:rPr>
              <a:t>)» (</a:t>
            </a:r>
            <a:r>
              <a:rPr lang="ru-RU" dirty="0">
                <a:latin typeface="TT Norms Regular" panose="02000503030000020003"/>
              </a:rPr>
              <a:t>далее - ЕПГУ) </a:t>
            </a:r>
            <a:r>
              <a:rPr lang="ru-RU" b="1" dirty="0">
                <a:latin typeface="TT Norms Regular" panose="02000503030000020003"/>
              </a:rPr>
              <a:t>информацию: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T Norms Regular" panose="02000503030000020003"/>
              </a:rPr>
              <a:t>о количестве мест в первых классах </a:t>
            </a:r>
            <a:r>
              <a:rPr lang="ru-RU" b="1" dirty="0">
                <a:latin typeface="TT Norms Regular" panose="02000503030000020003"/>
              </a:rPr>
              <a:t>не позднее 10 календарных дней </a:t>
            </a:r>
            <a:r>
              <a:rPr lang="ru-RU" dirty="0">
                <a:latin typeface="TT Norms Regular" panose="02000503030000020003"/>
              </a:rPr>
              <a:t>с момента издания распорядительного акта, указанного в пункте 6 </a:t>
            </a:r>
            <a:r>
              <a:rPr lang="ru-RU" dirty="0" smtClean="0">
                <a:latin typeface="TT Norms Regular" panose="02000503030000020003"/>
              </a:rPr>
              <a:t>Порядка</a:t>
            </a:r>
            <a:r>
              <a:rPr lang="ru-RU" b="1" dirty="0" smtClean="0">
                <a:latin typeface="TT Norms Regular" panose="02000503030000020003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T Norms Regular" panose="02000503030000020003"/>
              </a:rPr>
              <a:t>о </a:t>
            </a:r>
            <a:r>
              <a:rPr lang="ru-RU" dirty="0">
                <a:latin typeface="TT Norms Regular" panose="02000503030000020003"/>
              </a:rPr>
              <a:t>наличии свободных мест в первых классах для приема детей, не проживающих на закрепленной территории, </a:t>
            </a:r>
            <a:r>
              <a:rPr lang="ru-RU" b="1" dirty="0">
                <a:latin typeface="TT Norms Regular" panose="02000503030000020003"/>
              </a:rPr>
              <a:t>не позднее 5 июля </a:t>
            </a:r>
            <a:r>
              <a:rPr lang="ru-RU" dirty="0">
                <a:latin typeface="TT Norms Regular" panose="02000503030000020003"/>
              </a:rPr>
              <a:t>текущего года.</a:t>
            </a:r>
          </a:p>
          <a:p>
            <a:pPr algn="just"/>
            <a:endParaRPr lang="ru-RU" b="1" dirty="0" smtClean="0">
              <a:latin typeface="TT Norms Regular" panose="02000503030000020003"/>
            </a:endParaRPr>
          </a:p>
          <a:p>
            <a:pPr algn="just"/>
            <a:endParaRPr lang="ru-RU" dirty="0">
              <a:solidFill>
                <a:srgbClr val="0000FF"/>
              </a:solidFill>
              <a:latin typeface="TT Norms Regular" panose="02000503030000020003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40680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0" y="6064901"/>
            <a:ext cx="12192000" cy="8891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3" y="6200775"/>
            <a:ext cx="921743" cy="460360"/>
          </a:xfrm>
          <a:prstGeom prst="rect">
            <a:avLst/>
          </a:prstGeom>
        </p:spPr>
      </p:pic>
      <p:sp>
        <p:nvSpPr>
          <p:cNvPr id="40" name="3 CuadroTexto"/>
          <p:cNvSpPr txBox="1"/>
          <p:nvPr/>
        </p:nvSpPr>
        <p:spPr>
          <a:xfrm>
            <a:off x="9035436" y="6188416"/>
            <a:ext cx="2304256" cy="45153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467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8" y="6167105"/>
            <a:ext cx="493188" cy="494031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10522125" y="564009"/>
            <a:ext cx="357528" cy="29641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423630" y="578599"/>
            <a:ext cx="556991" cy="2911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67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9</a:t>
            </a:r>
            <a:endParaRPr lang="ru-RU" sz="1467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9001" y="548920"/>
            <a:ext cx="8775700" cy="35053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T Norms ExtraBold"/>
              </a:rPr>
              <a:t>Прием на обучение в школу</a:t>
            </a:r>
            <a:r>
              <a:rPr lang="ru-RU" sz="4000" b="1" dirty="0">
                <a:latin typeface="TT Norms ExtraBold"/>
              </a:rPr>
              <a:t/>
            </a:r>
            <a:br>
              <a:rPr lang="ru-RU" sz="4000" b="1" dirty="0">
                <a:latin typeface="TT Norms ExtraBold"/>
              </a:rPr>
            </a:br>
            <a:endParaRPr lang="ru-RU" sz="3733" b="1" dirty="0">
              <a:latin typeface="TT Norms ExtraBold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4634" y="1147902"/>
            <a:ext cx="10515600" cy="46201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 smtClean="0">
                <a:latin typeface="TT Norms Regular" panose="02000503030000020003"/>
              </a:rPr>
              <a:t>П.22. Порядка:</a:t>
            </a:r>
          </a:p>
          <a:p>
            <a:pPr marL="0" indent="0" algn="just">
              <a:buNone/>
            </a:pPr>
            <a:r>
              <a:rPr lang="ru-RU" dirty="0" smtClean="0"/>
              <a:t>Прием </a:t>
            </a:r>
            <a:r>
              <a:rPr lang="ru-RU" dirty="0"/>
              <a:t>на обучение по основным общеобразовательным программам осуществляется по личному заявлению родителя (законного представителя) </a:t>
            </a:r>
            <a:r>
              <a:rPr lang="ru-RU" dirty="0" smtClean="0"/>
              <a:t>ребенка.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latin typeface="TT Norms Regular" panose="02000503030000020003"/>
              </a:rPr>
              <a:t>П.23. </a:t>
            </a:r>
            <a:r>
              <a:rPr lang="ru-RU" b="1" u="sng" dirty="0">
                <a:latin typeface="TT Norms Regular" panose="02000503030000020003"/>
              </a:rPr>
              <a:t>Порядка:</a:t>
            </a:r>
          </a:p>
          <a:p>
            <a:pPr marL="0" indent="0" algn="just">
              <a:buNone/>
            </a:pPr>
            <a:r>
              <a:rPr lang="ru-RU" dirty="0" smtClean="0">
                <a:latin typeface="TT Norms Regular" panose="02000503030000020003"/>
              </a:rPr>
              <a:t>Заявление </a:t>
            </a:r>
            <a:r>
              <a:rPr lang="ru-RU" dirty="0">
                <a:latin typeface="TT Norms Regular" panose="02000503030000020003"/>
              </a:rPr>
              <a:t>о приеме на обучение и документы для приема на </a:t>
            </a:r>
            <a:r>
              <a:rPr lang="ru-RU" dirty="0" smtClean="0">
                <a:latin typeface="TT Norms Regular" panose="02000503030000020003"/>
              </a:rPr>
              <a:t>обучение</a:t>
            </a:r>
            <a:r>
              <a:rPr lang="ru-RU" u="sng" dirty="0">
                <a:solidFill>
                  <a:srgbClr val="0000FF"/>
                </a:solidFill>
                <a:latin typeface="TT Norms Regular" panose="02000503030000020003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TT Norms Regular" panose="02000503030000020003"/>
                <a:hlinkClick r:id="rId4"/>
              </a:rPr>
              <a:t>подаются </a:t>
            </a:r>
            <a:r>
              <a:rPr lang="ru-RU" dirty="0">
                <a:solidFill>
                  <a:srgbClr val="0000FF"/>
                </a:solidFill>
                <a:latin typeface="TT Norms Regular" panose="02000503030000020003"/>
                <a:hlinkClick r:id="rId4"/>
              </a:rPr>
              <a:t>одним из следующих способов:</a:t>
            </a:r>
          </a:p>
          <a:p>
            <a:pPr algn="just"/>
            <a:r>
              <a:rPr lang="ru-RU" dirty="0">
                <a:latin typeface="TT Norms Regular" panose="02000503030000020003"/>
              </a:rPr>
              <a:t>в электронной форме посредством </a:t>
            </a:r>
            <a:r>
              <a:rPr lang="ru-RU" dirty="0" smtClean="0">
                <a:latin typeface="TT Norms Regular" panose="02000503030000020003"/>
              </a:rPr>
              <a:t>ЕПГУ (</a:t>
            </a:r>
            <a:r>
              <a:rPr lang="ru-RU" dirty="0" err="1" smtClean="0">
                <a:latin typeface="TT Norms Regular" panose="02000503030000020003"/>
              </a:rPr>
              <a:t>Госуслуги</a:t>
            </a:r>
            <a:r>
              <a:rPr lang="ru-RU" dirty="0" smtClean="0">
                <a:latin typeface="TT Norms Regular" panose="02000503030000020003"/>
              </a:rPr>
              <a:t>);</a:t>
            </a:r>
            <a:endParaRPr lang="ru-RU" dirty="0">
              <a:latin typeface="TT Norms Regular" panose="02000503030000020003"/>
            </a:endParaRPr>
          </a:p>
          <a:p>
            <a:pPr algn="just"/>
            <a:r>
              <a:rPr lang="ru-RU" dirty="0" smtClean="0">
                <a:latin typeface="TT Norms Regular" panose="02000503030000020003"/>
              </a:rPr>
              <a:t>через </a:t>
            </a:r>
            <a:r>
              <a:rPr lang="ru-RU" dirty="0">
                <a:latin typeface="TT Norms Regular" panose="02000503030000020003"/>
              </a:rPr>
              <a:t>операторов почтовой связи общего пользования заказным письмом с уведомлением о вручении;</a:t>
            </a:r>
          </a:p>
          <a:p>
            <a:pPr algn="just"/>
            <a:r>
              <a:rPr lang="ru-RU" dirty="0">
                <a:latin typeface="TT Norms Regular" panose="02000503030000020003"/>
              </a:rPr>
              <a:t>лично в общеобразовательную организацию.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4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1659</Words>
  <Application>Microsoft Office PowerPoint</Application>
  <PresentationFormat>Широкоэкранный</PresentationFormat>
  <Paragraphs>120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TT Norms ExtraBold</vt:lpstr>
      <vt:lpstr>TT Norms Medium</vt:lpstr>
      <vt:lpstr>TT Norms Regular</vt:lpstr>
      <vt:lpstr>Тема Office</vt:lpstr>
      <vt:lpstr>Приемная кампания в первый класс в 2024 году</vt:lpstr>
      <vt:lpstr>Прием на обучение в первый класс</vt:lpstr>
      <vt:lpstr>Прием в первый класс </vt:lpstr>
      <vt:lpstr>Во внеочередном порядке предоставляются места (по месту жительства семей):</vt:lpstr>
      <vt:lpstr>В первоочередном порядке предоставляются места (по месту жительства семей): </vt:lpstr>
      <vt:lpstr>Преимущественный прием на обучение </vt:lpstr>
      <vt:lpstr>Прием на обучение в школу </vt:lpstr>
      <vt:lpstr>Прием на обучение в школу </vt:lpstr>
      <vt:lpstr>Прием на обучение в школу </vt:lpstr>
      <vt:lpstr>Перечень документов для приема в 1 класс </vt:lpstr>
      <vt:lpstr>Прием на обучение в школу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Владимировна Ступникова</dc:creator>
  <cp:lastModifiedBy>Никита Владимирович Савватеев</cp:lastModifiedBy>
  <cp:revision>82</cp:revision>
  <cp:lastPrinted>2024-03-13T03:51:02Z</cp:lastPrinted>
  <dcterms:created xsi:type="dcterms:W3CDTF">2023-01-24T07:03:41Z</dcterms:created>
  <dcterms:modified xsi:type="dcterms:W3CDTF">2024-03-13T05:31:27Z</dcterms:modified>
</cp:coreProperties>
</file>